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9" r:id="rId4"/>
    <p:sldId id="274" r:id="rId5"/>
    <p:sldId id="268" r:id="rId6"/>
    <p:sldId id="265" r:id="rId7"/>
    <p:sldId id="266" r:id="rId8"/>
    <p:sldId id="267" r:id="rId9"/>
    <p:sldId id="269" r:id="rId10"/>
    <p:sldId id="275" r:id="rId11"/>
    <p:sldId id="262" r:id="rId12"/>
    <p:sldId id="270" r:id="rId13"/>
    <p:sldId id="271" r:id="rId14"/>
    <p:sldId id="272" r:id="rId15"/>
    <p:sldId id="273"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7" r:id="rId32"/>
    <p:sldId id="291" r:id="rId33"/>
    <p:sldId id="292" r:id="rId34"/>
    <p:sldId id="298" r:id="rId35"/>
    <p:sldId id="293" r:id="rId36"/>
    <p:sldId id="294" r:id="rId37"/>
    <p:sldId id="295" r:id="rId38"/>
    <p:sldId id="296" r:id="rId3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4AA"/>
    <a:srgbClr val="BCDBDC"/>
    <a:srgbClr val="2B5355"/>
    <a:srgbClr val="486F78"/>
    <a:srgbClr val="ACEC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80" y="80"/>
      </p:cViewPr>
      <p:guideLst>
        <p:guide orient="horz" pos="2160"/>
        <p:guide pos="2880"/>
      </p:guideLst>
    </p:cSldViewPr>
  </p:slideViewPr>
  <p:notesTextViewPr>
    <p:cViewPr>
      <p:scale>
        <a:sx n="3" d="2"/>
        <a:sy n="3" d="2"/>
      </p:scale>
      <p:origin x="0" y="0"/>
    </p:cViewPr>
  </p:notesTextViewPr>
  <p:sorterViewPr>
    <p:cViewPr>
      <p:scale>
        <a:sx n="100" d="100"/>
        <a:sy n="100" d="100"/>
      </p:scale>
      <p:origin x="0" y="-27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8960F3-5B7F-46EE-9D97-ED96B82A91E8}" type="datetimeFigureOut">
              <a:rPr lang="fr-FR" smtClean="0"/>
              <a:t>16/11/2024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6EC1CD-D8D3-4CF7-B688-13A565CDE233}" type="slidenum">
              <a:rPr lang="fr-FR" smtClean="0"/>
              <a:t>‹N°›</a:t>
            </a:fld>
            <a:endParaRPr lang="fr-FR"/>
          </a:p>
        </p:txBody>
      </p:sp>
    </p:spTree>
    <p:extLst>
      <p:ext uri="{BB962C8B-B14F-4D97-AF65-F5344CB8AC3E}">
        <p14:creationId xmlns:p14="http://schemas.microsoft.com/office/powerpoint/2010/main" val="85060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D6EC1CD-D8D3-4CF7-B688-13A565CDE233}" type="slidenum">
              <a:rPr lang="fr-FR" smtClean="0"/>
              <a:t>1</a:t>
            </a:fld>
            <a:endParaRPr lang="fr-FR"/>
          </a:p>
        </p:txBody>
      </p:sp>
    </p:spTree>
    <p:extLst>
      <p:ext uri="{BB962C8B-B14F-4D97-AF65-F5344CB8AC3E}">
        <p14:creationId xmlns:p14="http://schemas.microsoft.com/office/powerpoint/2010/main" val="400292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6EC1CD-D8D3-4CF7-B688-13A565CDE233}" type="slidenum">
              <a:rPr lang="fr-FR" smtClean="0"/>
              <a:t>20</a:t>
            </a:fld>
            <a:endParaRPr lang="fr-FR"/>
          </a:p>
        </p:txBody>
      </p:sp>
    </p:spTree>
    <p:extLst>
      <p:ext uri="{BB962C8B-B14F-4D97-AF65-F5344CB8AC3E}">
        <p14:creationId xmlns:p14="http://schemas.microsoft.com/office/powerpoint/2010/main" val="392759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fr-FR"/>
              <a:t>Modifiez le style du titre</a:t>
            </a:r>
            <a:endParaRPr kumimoji="0" lang="en-US"/>
          </a:p>
        </p:txBody>
      </p:sp>
      <p:sp>
        <p:nvSpPr>
          <p:cNvPr id="9" name="Sous-titr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Modifiez le style des sous-titres du masque</a:t>
            </a:r>
            <a:endParaRPr kumimoji="0" lang="en-US"/>
          </a:p>
        </p:txBody>
      </p:sp>
      <p:sp>
        <p:nvSpPr>
          <p:cNvPr id="28" name="Espace réservé de la date 27"/>
          <p:cNvSpPr>
            <a:spLocks noGrp="1"/>
          </p:cNvSpPr>
          <p:nvPr>
            <p:ph type="dt" sz="half" idx="10"/>
          </p:nvPr>
        </p:nvSpPr>
        <p:spPr>
          <a:xfrm>
            <a:off x="6400800" y="6355080"/>
            <a:ext cx="2286000" cy="365760"/>
          </a:xfrm>
        </p:spPr>
        <p:txBody>
          <a:bodyPr/>
          <a:lstStyle>
            <a:lvl1pPr>
              <a:defRPr sz="1400"/>
            </a:lvl1pPr>
          </a:lstStyle>
          <a:p>
            <a:fld id="{3078A855-4D97-4B45-BF11-4D5B6A42D36B}" type="datetimeFigureOut">
              <a:rPr lang="fr-FR" smtClean="0"/>
              <a:t>16/11/2024</a:t>
            </a:fld>
            <a:endParaRPr lang="fr-FR"/>
          </a:p>
        </p:txBody>
      </p:sp>
      <p:sp>
        <p:nvSpPr>
          <p:cNvPr id="17" name="Espace réservé du pied de page 16"/>
          <p:cNvSpPr>
            <a:spLocks noGrp="1"/>
          </p:cNvSpPr>
          <p:nvPr>
            <p:ph type="ftr" sz="quarter" idx="11"/>
          </p:nvPr>
        </p:nvSpPr>
        <p:spPr>
          <a:xfrm>
            <a:off x="2898648" y="6355080"/>
            <a:ext cx="3474720" cy="365760"/>
          </a:xfrm>
        </p:spPr>
        <p:txBody>
          <a:bodyPr/>
          <a:lstStyle/>
          <a:p>
            <a:endParaRPr lang="fr-FR"/>
          </a:p>
        </p:txBody>
      </p:sp>
      <p:sp>
        <p:nvSpPr>
          <p:cNvPr id="29" name="Espace réservé du numéro de diapositive 28"/>
          <p:cNvSpPr>
            <a:spLocks noGrp="1"/>
          </p:cNvSpPr>
          <p:nvPr>
            <p:ph type="sldNum" sz="quarter" idx="12"/>
          </p:nvPr>
        </p:nvSpPr>
        <p:spPr>
          <a:xfrm>
            <a:off x="1216152" y="6355080"/>
            <a:ext cx="1219200" cy="365760"/>
          </a:xfrm>
        </p:spPr>
        <p:txBody>
          <a:bodyPr/>
          <a:lstStyle/>
          <a:p>
            <a:fld id="{769776ED-B7B5-4B51-A2AB-4194CBC4008C}" type="slidenum">
              <a:rPr lang="fr-FR" smtClean="0"/>
              <a:t>‹N°›</a:t>
            </a:fld>
            <a:endParaRPr lang="fr-FR"/>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3078A855-4D97-4B45-BF11-4D5B6A42D36B}" type="datetimeFigureOut">
              <a:rPr lang="fr-FR" smtClean="0"/>
              <a:t>16/11/2024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69776ED-B7B5-4B51-A2AB-4194CBC4008C}"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kumimoji="0" lang="fr-FR"/>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3078A855-4D97-4B45-BF11-4D5B6A42D36B}" type="datetimeFigureOut">
              <a:rPr lang="fr-FR" smtClean="0"/>
              <a:t>16/11/2024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69776ED-B7B5-4B51-A2AB-4194CBC4008C}" type="slidenum">
              <a:rPr lang="fr-FR" smtClean="0"/>
              <a:t>‹N°›</a:t>
            </a:fld>
            <a:endParaRPr lang="fr-FR"/>
          </a:p>
        </p:txBody>
      </p:sp>
      <p:sp>
        <p:nvSpPr>
          <p:cNvPr id="7" name="Connecteur droit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Triangle isocè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Connecteur droit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4" name="Espace réservé de la date 3"/>
          <p:cNvSpPr>
            <a:spLocks noGrp="1"/>
          </p:cNvSpPr>
          <p:nvPr>
            <p:ph type="dt" sz="half" idx="10"/>
          </p:nvPr>
        </p:nvSpPr>
        <p:spPr/>
        <p:txBody>
          <a:bodyPr/>
          <a:lstStyle/>
          <a:p>
            <a:fld id="{3078A855-4D97-4B45-BF11-4D5B6A42D36B}" type="datetimeFigureOut">
              <a:rPr lang="fr-FR" smtClean="0"/>
              <a:t>16/11/2024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69776ED-B7B5-4B51-A2AB-4194CBC4008C}" type="slidenum">
              <a:rPr lang="fr-FR" smtClean="0"/>
              <a:t>‹N°›</a:t>
            </a:fld>
            <a:endParaRPr lang="fr-FR"/>
          </a:p>
        </p:txBody>
      </p:sp>
      <p:sp>
        <p:nvSpPr>
          <p:cNvPr id="8" name="Espace réservé du contenu 7"/>
          <p:cNvSpPr>
            <a:spLocks noGrp="1"/>
          </p:cNvSpPr>
          <p:nvPr>
            <p:ph sz="quarter" idx="1"/>
          </p:nvPr>
        </p:nvSpPr>
        <p:spPr>
          <a:xfrm>
            <a:off x="457200" y="1219200"/>
            <a:ext cx="8229600" cy="493776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fr-FR"/>
              <a:t>Modifiez le style du titre</a:t>
            </a:r>
            <a:endParaRPr kumimoji="0" lang="en-US"/>
          </a:p>
        </p:txBody>
      </p:sp>
      <p:sp>
        <p:nvSpPr>
          <p:cNvPr id="3" name="Espace réservé du texte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Modifiez les styles du texte du masque</a:t>
            </a:r>
          </a:p>
        </p:txBody>
      </p:sp>
      <p:sp>
        <p:nvSpPr>
          <p:cNvPr id="4" name="Espace réservé de la date 3"/>
          <p:cNvSpPr>
            <a:spLocks noGrp="1"/>
          </p:cNvSpPr>
          <p:nvPr>
            <p:ph type="dt" sz="half" idx="10"/>
          </p:nvPr>
        </p:nvSpPr>
        <p:spPr>
          <a:xfrm>
            <a:off x="6400800" y="6355080"/>
            <a:ext cx="2286000" cy="365760"/>
          </a:xfrm>
        </p:spPr>
        <p:txBody>
          <a:bodyPr/>
          <a:lstStyle/>
          <a:p>
            <a:fld id="{3078A855-4D97-4B45-BF11-4D5B6A42D36B}" type="datetimeFigureOut">
              <a:rPr lang="fr-FR" smtClean="0"/>
              <a:t>16/11/2024</a:t>
            </a:fld>
            <a:endParaRPr lang="fr-FR"/>
          </a:p>
        </p:txBody>
      </p:sp>
      <p:sp>
        <p:nvSpPr>
          <p:cNvPr id="5" name="Espace réservé du pied de page 4"/>
          <p:cNvSpPr>
            <a:spLocks noGrp="1"/>
          </p:cNvSpPr>
          <p:nvPr>
            <p:ph type="ftr" sz="quarter" idx="11"/>
          </p:nvPr>
        </p:nvSpPr>
        <p:spPr>
          <a:xfrm>
            <a:off x="2898648" y="6355080"/>
            <a:ext cx="3474720" cy="365760"/>
          </a:xfrm>
        </p:spPr>
        <p:txBody>
          <a:bodyPr/>
          <a:lstStyle/>
          <a:p>
            <a:endParaRPr lang="fr-FR"/>
          </a:p>
        </p:txBody>
      </p:sp>
      <p:sp>
        <p:nvSpPr>
          <p:cNvPr id="6" name="Espace réservé du numéro de diapositive 5"/>
          <p:cNvSpPr>
            <a:spLocks noGrp="1"/>
          </p:cNvSpPr>
          <p:nvPr>
            <p:ph type="sldNum" sz="quarter" idx="12"/>
          </p:nvPr>
        </p:nvSpPr>
        <p:spPr>
          <a:xfrm>
            <a:off x="1069848" y="6355080"/>
            <a:ext cx="1520952" cy="365760"/>
          </a:xfrm>
        </p:spPr>
        <p:txBody>
          <a:bodyPr/>
          <a:lstStyle/>
          <a:p>
            <a:fld id="{769776ED-B7B5-4B51-A2AB-4194CBC4008C}" type="slidenum">
              <a:rPr lang="fr-FR" smtClean="0"/>
              <a:t>‹N°›</a:t>
            </a:fld>
            <a:endParaRPr lang="fr-FR"/>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28600"/>
            <a:ext cx="8229600" cy="914400"/>
          </a:xfrm>
        </p:spPr>
        <p:txBody>
          <a:bodyPr/>
          <a:lstStyle/>
          <a:p>
            <a:r>
              <a:rPr kumimoji="0" lang="fr-FR"/>
              <a:t>Modifiez le style du titre</a:t>
            </a:r>
            <a:endParaRPr kumimoji="0" lang="en-US"/>
          </a:p>
        </p:txBody>
      </p:sp>
      <p:sp>
        <p:nvSpPr>
          <p:cNvPr id="5" name="Espace réservé de la date 4"/>
          <p:cNvSpPr>
            <a:spLocks noGrp="1"/>
          </p:cNvSpPr>
          <p:nvPr>
            <p:ph type="dt" sz="half" idx="10"/>
          </p:nvPr>
        </p:nvSpPr>
        <p:spPr/>
        <p:txBody>
          <a:bodyPr/>
          <a:lstStyle/>
          <a:p>
            <a:fld id="{3078A855-4D97-4B45-BF11-4D5B6A42D36B}" type="datetimeFigureOut">
              <a:rPr lang="fr-FR" smtClean="0"/>
              <a:t>16/11/2024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69776ED-B7B5-4B51-A2AB-4194CBC4008C}" type="slidenum">
              <a:rPr lang="fr-FR" smtClean="0"/>
              <a:t>‹N°›</a:t>
            </a:fld>
            <a:endParaRPr lang="fr-FR"/>
          </a:p>
        </p:txBody>
      </p:sp>
      <p:sp>
        <p:nvSpPr>
          <p:cNvPr id="9" name="Espace réservé du contenu 8"/>
          <p:cNvSpPr>
            <a:spLocks noGrp="1"/>
          </p:cNvSpPr>
          <p:nvPr>
            <p:ph sz="quarter" idx="1"/>
          </p:nvPr>
        </p:nvSpPr>
        <p:spPr>
          <a:xfrm>
            <a:off x="457200" y="1219200"/>
            <a:ext cx="4041648" cy="493776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632198" y="1216152"/>
            <a:ext cx="4041648" cy="493776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28600"/>
            <a:ext cx="8229600" cy="914400"/>
          </a:xfrm>
        </p:spPr>
        <p:txBody>
          <a:bodyPr anchor="ctr"/>
          <a:lstStyle>
            <a:lvl1pPr>
              <a:defRPr/>
            </a:lvl1pPr>
          </a:lstStyle>
          <a:p>
            <a:r>
              <a:rPr kumimoji="0" lang="fr-FR"/>
              <a:t>Modifiez le style du titre</a:t>
            </a:r>
            <a:endParaRPr kumimoji="0" lang="en-US"/>
          </a:p>
        </p:txBody>
      </p:sp>
      <p:sp>
        <p:nvSpPr>
          <p:cNvPr id="3" name="Espace réservé du texte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Modifiez les styles du texte du masque</a:t>
            </a:r>
          </a:p>
        </p:txBody>
      </p:sp>
      <p:sp>
        <p:nvSpPr>
          <p:cNvPr id="4" name="Espace réservé du texte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Modifiez les styles du texte du masque</a:t>
            </a:r>
          </a:p>
        </p:txBody>
      </p:sp>
      <p:sp>
        <p:nvSpPr>
          <p:cNvPr id="7" name="Espace réservé de la date 6"/>
          <p:cNvSpPr>
            <a:spLocks noGrp="1"/>
          </p:cNvSpPr>
          <p:nvPr>
            <p:ph type="dt" sz="half" idx="10"/>
          </p:nvPr>
        </p:nvSpPr>
        <p:spPr/>
        <p:txBody>
          <a:bodyPr/>
          <a:lstStyle/>
          <a:p>
            <a:fld id="{3078A855-4D97-4B45-BF11-4D5B6A42D36B}" type="datetimeFigureOut">
              <a:rPr lang="fr-FR" smtClean="0"/>
              <a:t>16/11/2024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69776ED-B7B5-4B51-A2AB-4194CBC4008C}" type="slidenum">
              <a:rPr lang="fr-FR" smtClean="0"/>
              <a:t>‹N°›</a:t>
            </a:fld>
            <a:endParaRPr lang="fr-FR"/>
          </a:p>
        </p:txBody>
      </p:sp>
      <p:sp>
        <p:nvSpPr>
          <p:cNvPr id="11" name="Espace réservé du contenu 10"/>
          <p:cNvSpPr>
            <a:spLocks noGrp="1"/>
          </p:cNvSpPr>
          <p:nvPr>
            <p:ph sz="quarter" idx="2"/>
          </p:nvPr>
        </p:nvSpPr>
        <p:spPr>
          <a:xfrm>
            <a:off x="457200" y="2133600"/>
            <a:ext cx="4038600" cy="40386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648200" y="2133600"/>
            <a:ext cx="4038600" cy="40386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28600"/>
            <a:ext cx="8229600" cy="914400"/>
          </a:xfrm>
        </p:spPr>
        <p:txBody>
          <a:bodyPr/>
          <a:lstStyle/>
          <a:p>
            <a:r>
              <a:rPr kumimoji="0" lang="fr-FR"/>
              <a:t>Modifiez le style du titre</a:t>
            </a:r>
            <a:endParaRPr kumimoji="0" lang="en-US"/>
          </a:p>
        </p:txBody>
      </p:sp>
      <p:sp>
        <p:nvSpPr>
          <p:cNvPr id="3" name="Espace réservé de la date 2"/>
          <p:cNvSpPr>
            <a:spLocks noGrp="1"/>
          </p:cNvSpPr>
          <p:nvPr>
            <p:ph type="dt" sz="half" idx="10"/>
          </p:nvPr>
        </p:nvSpPr>
        <p:spPr/>
        <p:txBody>
          <a:bodyPr/>
          <a:lstStyle/>
          <a:p>
            <a:fld id="{3078A855-4D97-4B45-BF11-4D5B6A42D36B}" type="datetimeFigureOut">
              <a:rPr lang="fr-FR" smtClean="0"/>
              <a:t>16/11/2024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69776ED-B7B5-4B51-A2AB-4194CBC4008C}" type="slidenum">
              <a:rPr lang="fr-FR" smtClean="0"/>
              <a:t>‹N°›</a:t>
            </a:fld>
            <a:endParaRPr lang="fr-FR"/>
          </a:p>
        </p:txBody>
      </p:sp>
      <p:sp>
        <p:nvSpPr>
          <p:cNvPr id="6" name="Triangle isocè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078A855-4D97-4B45-BF11-4D5B6A42D36B}" type="datetimeFigureOut">
              <a:rPr lang="fr-FR" smtClean="0"/>
              <a:t>16/11/2024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69776ED-B7B5-4B51-A2AB-4194CBC4008C}" type="slidenum">
              <a:rPr lang="fr-FR" smtClean="0"/>
              <a:t>‹N°›</a:t>
            </a:fld>
            <a:endParaRPr lang="fr-FR"/>
          </a:p>
        </p:txBody>
      </p:sp>
      <p:sp>
        <p:nvSpPr>
          <p:cNvPr id="5" name="Connecteur droit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Triangle isocè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fr-FR"/>
              <a:t>Modifiez le style du titre</a:t>
            </a:r>
            <a:endParaRPr kumimoji="0" lang="en-US"/>
          </a:p>
        </p:txBody>
      </p:sp>
      <p:sp>
        <p:nvSpPr>
          <p:cNvPr id="3" name="Espace réservé du texte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fr-FR"/>
              <a:t>Modifiez les styles du texte du masque</a:t>
            </a:r>
          </a:p>
        </p:txBody>
      </p:sp>
      <p:sp>
        <p:nvSpPr>
          <p:cNvPr id="5" name="Espace réservé de la date 4"/>
          <p:cNvSpPr>
            <a:spLocks noGrp="1"/>
          </p:cNvSpPr>
          <p:nvPr>
            <p:ph type="dt" sz="half" idx="10"/>
          </p:nvPr>
        </p:nvSpPr>
        <p:spPr/>
        <p:txBody>
          <a:bodyPr/>
          <a:lstStyle/>
          <a:p>
            <a:fld id="{3078A855-4D97-4B45-BF11-4D5B6A42D36B}" type="datetimeFigureOut">
              <a:rPr lang="fr-FR" smtClean="0"/>
              <a:t>16/11/2024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69776ED-B7B5-4B51-A2AB-4194CBC4008C}" type="slidenum">
              <a:rPr lang="fr-FR" smtClean="0"/>
              <a:t>‹N°›</a:t>
            </a:fld>
            <a:endParaRPr lang="fr-FR"/>
          </a:p>
        </p:txBody>
      </p:sp>
      <p:sp>
        <p:nvSpPr>
          <p:cNvPr id="8" name="Connecteur droit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Connecteur droit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Triangle isocè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u contenu 11"/>
          <p:cNvSpPr>
            <a:spLocks noGrp="1"/>
          </p:cNvSpPr>
          <p:nvPr>
            <p:ph sz="quarter" idx="1"/>
          </p:nvPr>
        </p:nvSpPr>
        <p:spPr>
          <a:xfrm>
            <a:off x="304800" y="304800"/>
            <a:ext cx="5715000" cy="5715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fr-FR"/>
              <a:t>Modifiez le style du titre</a:t>
            </a:r>
            <a:endParaRPr kumimoji="0" lang="en-US"/>
          </a:p>
        </p:txBody>
      </p:sp>
      <p:sp>
        <p:nvSpPr>
          <p:cNvPr id="3" name="Espace réservé pour une image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fr-FR"/>
              <a:t>Cliquez sur l'icône pour ajouter une image</a:t>
            </a:r>
            <a:endParaRPr kumimoji="0" lang="en-US" dirty="0"/>
          </a:p>
        </p:txBody>
      </p:sp>
      <p:sp>
        <p:nvSpPr>
          <p:cNvPr id="4" name="Espace réservé du texte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fr-FR"/>
              <a:t>Modifiez les styles du texte du masque</a:t>
            </a:r>
          </a:p>
        </p:txBody>
      </p:sp>
      <p:sp>
        <p:nvSpPr>
          <p:cNvPr id="5" name="Espace réservé de la date 4"/>
          <p:cNvSpPr>
            <a:spLocks noGrp="1"/>
          </p:cNvSpPr>
          <p:nvPr>
            <p:ph type="dt" sz="half" idx="10"/>
          </p:nvPr>
        </p:nvSpPr>
        <p:spPr/>
        <p:txBody>
          <a:bodyPr/>
          <a:lstStyle/>
          <a:p>
            <a:fld id="{3078A855-4D97-4B45-BF11-4D5B6A42D36B}" type="datetimeFigureOut">
              <a:rPr lang="fr-FR" smtClean="0"/>
              <a:t>16/11/2024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69776ED-B7B5-4B51-A2AB-4194CBC4008C}" type="slidenum">
              <a:rPr lang="fr-FR" smtClean="0"/>
              <a:t>‹N°›</a:t>
            </a:fld>
            <a:endParaRPr lang="fr-FR"/>
          </a:p>
        </p:txBody>
      </p:sp>
      <p:sp>
        <p:nvSpPr>
          <p:cNvPr id="8" name="Connecteur droit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Triangle isocè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457200" y="152400"/>
            <a:ext cx="8229600" cy="990600"/>
          </a:xfrm>
          <a:prstGeom prst="rect">
            <a:avLst/>
          </a:prstGeom>
        </p:spPr>
        <p:txBody>
          <a:bodyPr vert="horz" anchor="b" anchorCtr="0">
            <a:normAutofit/>
          </a:bodyPr>
          <a:lstStyle/>
          <a:p>
            <a:r>
              <a:rPr kumimoji="0" lang="fr-FR"/>
              <a:t>Modifiez le style du titre</a:t>
            </a:r>
            <a:endParaRPr kumimoji="0" lang="en-US"/>
          </a:p>
        </p:txBody>
      </p:sp>
      <p:sp>
        <p:nvSpPr>
          <p:cNvPr id="13" name="Espace réservé du texte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3078A855-4D97-4B45-BF11-4D5B6A42D36B}" type="datetimeFigureOut">
              <a:rPr lang="fr-FR" smtClean="0"/>
              <a:t>16/11/2024</a:t>
            </a:fld>
            <a:endParaRPr lang="fr-FR"/>
          </a:p>
        </p:txBody>
      </p:sp>
      <p:sp>
        <p:nvSpPr>
          <p:cNvPr id="3" name="Espace réservé du pied de page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fr-FR"/>
          </a:p>
        </p:txBody>
      </p:sp>
      <p:sp>
        <p:nvSpPr>
          <p:cNvPr id="23" name="Espace réservé du numéro de diapositive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769776ED-B7B5-4B51-A2AB-4194CBC4008C}" type="slidenum">
              <a:rPr lang="fr-FR" smtClean="0"/>
              <a:t>‹N°›</a:t>
            </a:fld>
            <a:endParaRPr lang="fr-FR"/>
          </a:p>
        </p:txBody>
      </p:sp>
      <p:sp>
        <p:nvSpPr>
          <p:cNvPr id="28" name="Connecteur droit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Connecteur droit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Triangle isocè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0"/>
            <a:ext cx="9144000" cy="6858000"/>
          </a:xfrm>
          <a:solidFill>
            <a:srgbClr val="BCDBDC"/>
          </a:solidFill>
        </p:spPr>
        <p:txBody>
          <a:bodyPr>
            <a:noAutofit/>
          </a:bodyPr>
          <a:lstStyle/>
          <a:p>
            <a:br>
              <a:rPr lang="fr-FR" sz="3600" dirty="0"/>
            </a:br>
            <a:br>
              <a:rPr lang="fr-FR" sz="3600" dirty="0"/>
            </a:br>
            <a:br>
              <a:rPr lang="fr-FR" sz="3600" dirty="0"/>
            </a:br>
            <a:br>
              <a:rPr lang="fr-FR" sz="3600" dirty="0"/>
            </a:br>
            <a:r>
              <a:rPr lang="fr-FR" sz="3600" dirty="0"/>
              <a:t>Analyse exploratoire de données pour l'expansion internationale de </a:t>
            </a:r>
            <a:r>
              <a:rPr lang="fr-FR" sz="3600" dirty="0" err="1"/>
              <a:t>Academy</a:t>
            </a:r>
            <a:br>
              <a:rPr lang="fr-FR" sz="2400" dirty="0"/>
            </a:br>
            <a:br>
              <a:rPr lang="fr-FR" sz="1800" dirty="0"/>
            </a:br>
            <a:endParaRPr lang="fr-FR" sz="1800" i="1" dirty="0"/>
          </a:p>
        </p:txBody>
      </p:sp>
      <p:sp>
        <p:nvSpPr>
          <p:cNvPr id="3" name="Sous-titre 2"/>
          <p:cNvSpPr>
            <a:spLocks noGrp="1"/>
          </p:cNvSpPr>
          <p:nvPr>
            <p:ph type="subTitle" idx="1"/>
          </p:nvPr>
        </p:nvSpPr>
        <p:spPr>
          <a:xfrm>
            <a:off x="1219200" y="5229200"/>
            <a:ext cx="6858000" cy="533400"/>
          </a:xfrm>
        </p:spPr>
        <p:txBody>
          <a:bodyPr>
            <a:normAutofit/>
          </a:bodyPr>
          <a:lstStyle/>
          <a:p>
            <a:r>
              <a:rPr lang="fr-FR" sz="1600" b="1" i="1" dirty="0">
                <a:solidFill>
                  <a:srgbClr val="2B5355"/>
                </a:solidFill>
              </a:rPr>
              <a:t>Parcours Data </a:t>
            </a:r>
            <a:r>
              <a:rPr lang="fr-FR" sz="1600" b="1" i="1" dirty="0" err="1">
                <a:solidFill>
                  <a:srgbClr val="2B5355"/>
                </a:solidFill>
              </a:rPr>
              <a:t>Scientist</a:t>
            </a:r>
            <a:r>
              <a:rPr lang="fr-FR" sz="1600" b="1" i="1" dirty="0">
                <a:solidFill>
                  <a:srgbClr val="2B5355"/>
                </a:solidFill>
              </a:rPr>
              <a:t> – projet 2</a:t>
            </a:r>
            <a:endParaRPr lang="fr-FR" sz="1600" b="1" dirty="0">
              <a:solidFill>
                <a:srgbClr val="2B5355"/>
              </a:solidFill>
            </a:endParaRPr>
          </a:p>
        </p:txBody>
      </p:sp>
    </p:spTree>
    <p:extLst>
      <p:ext uri="{BB962C8B-B14F-4D97-AF65-F5344CB8AC3E}">
        <p14:creationId xmlns:p14="http://schemas.microsoft.com/office/powerpoint/2010/main" val="2801735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1F9747-1B5C-57C7-DE73-35F236DF37A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56543D6-DE8D-4329-78DE-A4237CCBB4D5}"/>
              </a:ext>
            </a:extLst>
          </p:cNvPr>
          <p:cNvSpPr>
            <a:spLocks noGrp="1"/>
          </p:cNvSpPr>
          <p:nvPr>
            <p:ph sz="quarter" idx="1"/>
          </p:nvPr>
        </p:nvSpPr>
        <p:spPr>
          <a:xfrm>
            <a:off x="0" y="0"/>
            <a:ext cx="9144000" cy="6858000"/>
          </a:xfrm>
          <a:solidFill>
            <a:srgbClr val="BCDBDC"/>
          </a:solidFill>
        </p:spPr>
        <p:txBody>
          <a:bodyPr/>
          <a:lstStyle/>
          <a:p>
            <a:endParaRPr lang="fr-FR" dirty="0"/>
          </a:p>
          <a:p>
            <a:endParaRPr lang="fr-FR" dirty="0"/>
          </a:p>
          <a:p>
            <a:endParaRPr lang="fr-FR" dirty="0"/>
          </a:p>
          <a:p>
            <a:endParaRPr lang="fr-FR" dirty="0"/>
          </a:p>
          <a:p>
            <a:endParaRPr lang="fr-FR" dirty="0"/>
          </a:p>
          <a:p>
            <a:endParaRPr lang="fr-FR" dirty="0"/>
          </a:p>
          <a:p>
            <a:pPr marL="0" indent="0">
              <a:buNone/>
            </a:pPr>
            <a:r>
              <a:rPr lang="fr-FR" dirty="0"/>
              <a:t>            </a:t>
            </a:r>
            <a:r>
              <a:rPr lang="fr-FR" sz="3600" dirty="0"/>
              <a:t>2. Exploration des données</a:t>
            </a:r>
          </a:p>
        </p:txBody>
      </p:sp>
    </p:spTree>
    <p:extLst>
      <p:ext uri="{BB962C8B-B14F-4D97-AF65-F5344CB8AC3E}">
        <p14:creationId xmlns:p14="http://schemas.microsoft.com/office/powerpoint/2010/main" val="2657288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A8266-D6E9-4C71-8FFE-16CB61D27219}"/>
              </a:ext>
            </a:extLst>
          </p:cNvPr>
          <p:cNvSpPr>
            <a:spLocks noGrp="1"/>
          </p:cNvSpPr>
          <p:nvPr>
            <p:ph type="title"/>
          </p:nvPr>
        </p:nvSpPr>
        <p:spPr>
          <a:xfrm>
            <a:off x="0" y="0"/>
            <a:ext cx="9144000" cy="836712"/>
          </a:xfrm>
          <a:solidFill>
            <a:schemeClr val="accent6">
              <a:lumMod val="20000"/>
              <a:lumOff val="80000"/>
            </a:schemeClr>
          </a:solidFill>
        </p:spPr>
        <p:txBody>
          <a:bodyPr>
            <a:normAutofit/>
          </a:bodyPr>
          <a:lstStyle/>
          <a:p>
            <a:r>
              <a:rPr lang="fr-FR" dirty="0"/>
              <a:t>Exploration Géographique</a:t>
            </a:r>
          </a:p>
        </p:txBody>
      </p:sp>
      <p:pic>
        <p:nvPicPr>
          <p:cNvPr id="5" name="Espace réservé du contenu 4">
            <a:extLst>
              <a:ext uri="{FF2B5EF4-FFF2-40B4-BE49-F238E27FC236}">
                <a16:creationId xmlns:a16="http://schemas.microsoft.com/office/drawing/2014/main" id="{D5D2330B-9654-22B3-DAC4-17796DB0B80B}"/>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779912" y="1988840"/>
            <a:ext cx="5364088" cy="3816424"/>
          </a:xfrm>
        </p:spPr>
      </p:pic>
      <p:sp>
        <p:nvSpPr>
          <p:cNvPr id="6" name="Rectangle : coins arrondis 5">
            <a:extLst>
              <a:ext uri="{FF2B5EF4-FFF2-40B4-BE49-F238E27FC236}">
                <a16:creationId xmlns:a16="http://schemas.microsoft.com/office/drawing/2014/main" id="{10555EBA-D98E-DBFE-1982-BA79E30C5357}"/>
              </a:ext>
            </a:extLst>
          </p:cNvPr>
          <p:cNvSpPr/>
          <p:nvPr/>
        </p:nvSpPr>
        <p:spPr>
          <a:xfrm>
            <a:off x="0" y="836712"/>
            <a:ext cx="3707904" cy="6021288"/>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u="sng" dirty="0"/>
              <a:t>Nombre de pays par Région</a:t>
            </a:r>
          </a:p>
          <a:p>
            <a:endParaRPr lang="fr-FR" b="1" u="sng" dirty="0"/>
          </a:p>
          <a:p>
            <a:pPr marL="285750" indent="-285750">
              <a:buFont typeface="Arial" panose="020B0604020202020204" pitchFamily="34" charset="0"/>
              <a:buChar char="•"/>
            </a:pPr>
            <a:r>
              <a:rPr lang="fr-FR" sz="1400" b="1" dirty="0"/>
              <a:t>Il y a 7 Régions</a:t>
            </a:r>
          </a:p>
          <a:p>
            <a:endParaRPr lang="fr-FR" sz="1400" b="1" dirty="0"/>
          </a:p>
          <a:p>
            <a:pPr marL="285750" indent="-285750">
              <a:buFont typeface="Arial" panose="020B0604020202020204" pitchFamily="34" charset="0"/>
              <a:buChar char="•"/>
            </a:pPr>
            <a:r>
              <a:rPr lang="fr-FR" sz="1400" b="1" dirty="0"/>
              <a:t>Il y a 242 pays répertoriés</a:t>
            </a:r>
          </a:p>
          <a:p>
            <a:endParaRPr lang="fr-FR" sz="1400" b="1" dirty="0"/>
          </a:p>
          <a:p>
            <a:pPr marL="285750" indent="-285750">
              <a:buFont typeface="Arial" panose="020B0604020202020204" pitchFamily="34" charset="0"/>
              <a:buChar char="•"/>
            </a:pPr>
            <a:r>
              <a:rPr lang="fr-FR" sz="1400" b="1" dirty="0"/>
              <a:t>Nous savons qu’il y a 193 pays reconnus officiellement par l’ONU</a:t>
            </a:r>
          </a:p>
          <a:p>
            <a:endParaRPr lang="fr-FR" sz="1400" b="1" dirty="0"/>
          </a:p>
          <a:p>
            <a:pPr marL="285750" indent="-285750">
              <a:buFont typeface="Arial" panose="020B0604020202020204" pitchFamily="34" charset="0"/>
              <a:buChar char="•"/>
            </a:pPr>
            <a:r>
              <a:rPr lang="fr-FR" sz="1400" b="1" dirty="0"/>
              <a:t>Les pays en trop dans Country sont </a:t>
            </a:r>
            <a:endParaRPr lang="fr-FR" b="1" dirty="0"/>
          </a:p>
          <a:p>
            <a:r>
              <a:rPr lang="fr-FR" b="1" dirty="0"/>
              <a:t>    - </a:t>
            </a:r>
            <a:r>
              <a:rPr lang="fr-FR" sz="1400" b="1" dirty="0"/>
              <a:t>des noms de région,</a:t>
            </a:r>
          </a:p>
          <a:p>
            <a:r>
              <a:rPr lang="fr-FR" sz="1400" b="1" dirty="0"/>
              <a:t>    - des noms de groupe de revenus,</a:t>
            </a:r>
          </a:p>
          <a:p>
            <a:r>
              <a:rPr lang="fr-FR" sz="1400" b="1" dirty="0"/>
              <a:t>    - certains groupes de pays (</a:t>
            </a:r>
            <a:r>
              <a:rPr lang="fr-FR" sz="1400" b="1" dirty="0" err="1"/>
              <a:t>European</a:t>
            </a:r>
            <a:r>
              <a:rPr lang="fr-FR" sz="1400" b="1" dirty="0"/>
              <a:t> Union, Arab World..),</a:t>
            </a:r>
          </a:p>
          <a:p>
            <a:r>
              <a:rPr lang="fr-FR" sz="1400" b="1" dirty="0"/>
              <a:t>   - et des pays comme (Curaçao) devenus autonomes.</a:t>
            </a:r>
          </a:p>
          <a:p>
            <a:endParaRPr lang="fr-FR" b="1" dirty="0"/>
          </a:p>
          <a:p>
            <a:endParaRPr lang="fr-FR" b="1" dirty="0"/>
          </a:p>
        </p:txBody>
      </p:sp>
    </p:spTree>
    <p:extLst>
      <p:ext uri="{BB962C8B-B14F-4D97-AF65-F5344CB8AC3E}">
        <p14:creationId xmlns:p14="http://schemas.microsoft.com/office/powerpoint/2010/main" val="1784752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C11BF6-9435-714E-82F0-94825B7D91FC}"/>
              </a:ext>
            </a:extLst>
          </p:cNvPr>
          <p:cNvSpPr>
            <a:spLocks noGrp="1"/>
          </p:cNvSpPr>
          <p:nvPr>
            <p:ph type="title"/>
          </p:nvPr>
        </p:nvSpPr>
        <p:spPr>
          <a:xfrm>
            <a:off x="0" y="0"/>
            <a:ext cx="9144000" cy="692696"/>
          </a:xfrm>
          <a:solidFill>
            <a:schemeClr val="accent6">
              <a:lumMod val="20000"/>
              <a:lumOff val="80000"/>
            </a:schemeClr>
          </a:solidFill>
        </p:spPr>
        <p:txBody>
          <a:bodyPr>
            <a:normAutofit/>
          </a:bodyPr>
          <a:lstStyle/>
          <a:p>
            <a:r>
              <a:rPr lang="fr-FR" dirty="0"/>
              <a:t>Exploration Géographique</a:t>
            </a:r>
          </a:p>
        </p:txBody>
      </p:sp>
      <p:pic>
        <p:nvPicPr>
          <p:cNvPr id="6" name="Espace réservé du contenu 5">
            <a:extLst>
              <a:ext uri="{FF2B5EF4-FFF2-40B4-BE49-F238E27FC236}">
                <a16:creationId xmlns:a16="http://schemas.microsoft.com/office/drawing/2014/main" id="{F83A1E2D-D93E-3545-AB70-5F6A53E6B43F}"/>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419872" y="2397003"/>
            <a:ext cx="5266928" cy="2581518"/>
          </a:xfrm>
        </p:spPr>
      </p:pic>
      <p:sp>
        <p:nvSpPr>
          <p:cNvPr id="4" name="Rectangle : coins arrondis 3">
            <a:extLst>
              <a:ext uri="{FF2B5EF4-FFF2-40B4-BE49-F238E27FC236}">
                <a16:creationId xmlns:a16="http://schemas.microsoft.com/office/drawing/2014/main" id="{63A424D9-70B9-CEF8-D41C-7407928CC1E4}"/>
              </a:ext>
            </a:extLst>
          </p:cNvPr>
          <p:cNvSpPr/>
          <p:nvPr/>
        </p:nvSpPr>
        <p:spPr>
          <a:xfrm>
            <a:off x="0" y="692696"/>
            <a:ext cx="3275856" cy="6165304"/>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u="sng" dirty="0"/>
              <a:t>Nombre de pays par groupe de revenus </a:t>
            </a:r>
          </a:p>
          <a:p>
            <a:endParaRPr lang="fr-FR" b="1" u="sng" dirty="0"/>
          </a:p>
          <a:p>
            <a:pPr marL="285750" indent="-285750">
              <a:buFont typeface="Arial" panose="020B0604020202020204" pitchFamily="34" charset="0"/>
              <a:buChar char="•"/>
            </a:pPr>
            <a:r>
              <a:rPr lang="fr-FR" sz="1400" b="1" dirty="0"/>
              <a:t>Nombre de groupes Economiques : 5</a:t>
            </a:r>
          </a:p>
        </p:txBody>
      </p:sp>
    </p:spTree>
    <p:extLst>
      <p:ext uri="{BB962C8B-B14F-4D97-AF65-F5344CB8AC3E}">
        <p14:creationId xmlns:p14="http://schemas.microsoft.com/office/powerpoint/2010/main" val="1704798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DFE551-596C-431C-4DEB-159FCBFD363A}"/>
              </a:ext>
            </a:extLst>
          </p:cNvPr>
          <p:cNvSpPr>
            <a:spLocks noGrp="1"/>
          </p:cNvSpPr>
          <p:nvPr>
            <p:ph type="title"/>
          </p:nvPr>
        </p:nvSpPr>
        <p:spPr>
          <a:xfrm>
            <a:off x="0" y="0"/>
            <a:ext cx="9144000" cy="1143000"/>
          </a:xfrm>
          <a:solidFill>
            <a:schemeClr val="accent6">
              <a:lumMod val="20000"/>
              <a:lumOff val="80000"/>
            </a:schemeClr>
          </a:solidFill>
        </p:spPr>
        <p:txBody>
          <a:bodyPr>
            <a:normAutofit/>
          </a:bodyPr>
          <a:lstStyle/>
          <a:p>
            <a:r>
              <a:rPr lang="fr-FR" dirty="0"/>
              <a:t>Exploration des indicateurs</a:t>
            </a:r>
            <a:br>
              <a:rPr lang="fr-FR" dirty="0"/>
            </a:br>
            <a:endParaRPr lang="fr-FR" dirty="0"/>
          </a:p>
        </p:txBody>
      </p:sp>
      <p:sp>
        <p:nvSpPr>
          <p:cNvPr id="3" name="Espace réservé du contenu 2">
            <a:extLst>
              <a:ext uri="{FF2B5EF4-FFF2-40B4-BE49-F238E27FC236}">
                <a16:creationId xmlns:a16="http://schemas.microsoft.com/office/drawing/2014/main" id="{474959CE-249B-4C1F-C4B8-17506E78AA2F}"/>
              </a:ext>
            </a:extLst>
          </p:cNvPr>
          <p:cNvSpPr>
            <a:spLocks noGrp="1"/>
          </p:cNvSpPr>
          <p:nvPr>
            <p:ph sz="quarter" idx="1"/>
          </p:nvPr>
        </p:nvSpPr>
        <p:spPr>
          <a:xfrm>
            <a:off x="0" y="1083742"/>
            <a:ext cx="9144000" cy="5774257"/>
          </a:xfrm>
          <a:solidFill>
            <a:schemeClr val="accent6">
              <a:lumMod val="20000"/>
              <a:lumOff val="80000"/>
            </a:schemeClr>
          </a:solidFill>
        </p:spPr>
        <p:txBody>
          <a:bodyPr/>
          <a:lstStyle/>
          <a:p>
            <a:r>
              <a:rPr lang="fr-FR" dirty="0"/>
              <a:t>Nombre d’indicateurs renseignés par chaque pays</a:t>
            </a:r>
          </a:p>
          <a:p>
            <a:endParaRPr lang="fr-FR" sz="1000" i="1" dirty="0">
              <a:solidFill>
                <a:schemeClr val="accent3">
                  <a:lumMod val="50000"/>
                </a:schemeClr>
              </a:solidFill>
            </a:endParaRPr>
          </a:p>
          <a:p>
            <a:r>
              <a:rPr lang="fr-FR" sz="1200" i="1" dirty="0">
                <a:solidFill>
                  <a:schemeClr val="accent3">
                    <a:lumMod val="50000"/>
                  </a:schemeClr>
                </a:solidFill>
              </a:rPr>
              <a:t>Graphique obtenu à partir de </a:t>
            </a:r>
            <a:r>
              <a:rPr lang="fr-FR" sz="1200" i="1" dirty="0" err="1">
                <a:solidFill>
                  <a:schemeClr val="accent3">
                    <a:lumMod val="50000"/>
                  </a:schemeClr>
                </a:solidFill>
              </a:rPr>
              <a:t>EdstatsData</a:t>
            </a:r>
            <a:r>
              <a:rPr lang="fr-FR" sz="1200" i="1" dirty="0">
                <a:solidFill>
                  <a:schemeClr val="accent3">
                    <a:lumMod val="50000"/>
                  </a:schemeClr>
                </a:solidFill>
              </a:rPr>
              <a:t> et </a:t>
            </a:r>
            <a:r>
              <a:rPr lang="fr-FR" sz="1200" i="1" dirty="0" err="1">
                <a:solidFill>
                  <a:schemeClr val="accent3">
                    <a:lumMod val="50000"/>
                  </a:schemeClr>
                </a:solidFill>
              </a:rPr>
              <a:t>EdstatsCountry</a:t>
            </a:r>
            <a:r>
              <a:rPr lang="fr-FR" sz="1200" i="1" dirty="0">
                <a:solidFill>
                  <a:schemeClr val="accent3">
                    <a:lumMod val="50000"/>
                  </a:schemeClr>
                </a:solidFill>
              </a:rPr>
              <a:t>, par </a:t>
            </a:r>
            <a:r>
              <a:rPr lang="fr-FR" sz="1200" i="1" dirty="0" err="1">
                <a:solidFill>
                  <a:schemeClr val="accent3">
                    <a:lumMod val="50000"/>
                  </a:schemeClr>
                </a:solidFill>
              </a:rPr>
              <a:t>groupby</a:t>
            </a:r>
            <a:r>
              <a:rPr lang="fr-FR" sz="1200" i="1" dirty="0">
                <a:solidFill>
                  <a:schemeClr val="accent3">
                    <a:lumMod val="50000"/>
                  </a:schemeClr>
                </a:solidFill>
              </a:rPr>
              <a:t> de Country Name et Country code</a:t>
            </a:r>
          </a:p>
          <a:p>
            <a:endParaRPr lang="fr-FR" sz="1000" i="1" dirty="0">
              <a:solidFill>
                <a:schemeClr val="accent3">
                  <a:lumMod val="50000"/>
                </a:schemeClr>
              </a:solidFill>
            </a:endParaRPr>
          </a:p>
          <a:p>
            <a:endParaRPr lang="fr-FR" sz="1000" i="1" dirty="0">
              <a:solidFill>
                <a:schemeClr val="accent3">
                  <a:lumMod val="50000"/>
                </a:schemeClr>
              </a:solidFill>
            </a:endParaRPr>
          </a:p>
          <a:p>
            <a:endParaRPr lang="fr-FR" dirty="0"/>
          </a:p>
          <a:p>
            <a:endParaRPr lang="fr-FR" dirty="0"/>
          </a:p>
          <a:p>
            <a:endParaRPr lang="fr-FR" dirty="0"/>
          </a:p>
        </p:txBody>
      </p:sp>
      <p:pic>
        <p:nvPicPr>
          <p:cNvPr id="11" name="Image 10">
            <a:extLst>
              <a:ext uri="{FF2B5EF4-FFF2-40B4-BE49-F238E27FC236}">
                <a16:creationId xmlns:a16="http://schemas.microsoft.com/office/drawing/2014/main" id="{FF4EF093-987E-6B7B-4A07-34EA9DA96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847"/>
            <a:ext cx="9108504" cy="4797151"/>
          </a:xfrm>
          <a:prstGeom prst="rect">
            <a:avLst/>
          </a:prstGeom>
        </p:spPr>
      </p:pic>
    </p:spTree>
    <p:extLst>
      <p:ext uri="{BB962C8B-B14F-4D97-AF65-F5344CB8AC3E}">
        <p14:creationId xmlns:p14="http://schemas.microsoft.com/office/powerpoint/2010/main" val="238043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002A9-7EB2-343B-903F-3FB00E82774A}"/>
              </a:ext>
            </a:extLst>
          </p:cNvPr>
          <p:cNvSpPr>
            <a:spLocks noGrp="1"/>
          </p:cNvSpPr>
          <p:nvPr>
            <p:ph type="title"/>
          </p:nvPr>
        </p:nvSpPr>
        <p:spPr>
          <a:xfrm>
            <a:off x="0" y="0"/>
            <a:ext cx="9144000" cy="836712"/>
          </a:xfrm>
          <a:solidFill>
            <a:schemeClr val="accent6">
              <a:lumMod val="20000"/>
              <a:lumOff val="80000"/>
            </a:schemeClr>
          </a:solidFill>
        </p:spPr>
        <p:txBody>
          <a:bodyPr>
            <a:normAutofit/>
          </a:bodyPr>
          <a:lstStyle/>
          <a:p>
            <a:r>
              <a:rPr lang="fr-FR" dirty="0"/>
              <a:t>Exploration des données par année</a:t>
            </a:r>
          </a:p>
        </p:txBody>
      </p:sp>
      <p:pic>
        <p:nvPicPr>
          <p:cNvPr id="7" name="Espace réservé du contenu 6">
            <a:extLst>
              <a:ext uri="{FF2B5EF4-FFF2-40B4-BE49-F238E27FC236}">
                <a16:creationId xmlns:a16="http://schemas.microsoft.com/office/drawing/2014/main" id="{5231C0C2-70B6-7EC2-778B-D75A05C4156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3528" y="1196752"/>
            <a:ext cx="8229600" cy="2592288"/>
          </a:xfrm>
        </p:spPr>
      </p:pic>
      <p:sp>
        <p:nvSpPr>
          <p:cNvPr id="8" name="Rectangle : coins arrondis 7">
            <a:extLst>
              <a:ext uri="{FF2B5EF4-FFF2-40B4-BE49-F238E27FC236}">
                <a16:creationId xmlns:a16="http://schemas.microsoft.com/office/drawing/2014/main" id="{2B9882C9-A255-FE81-2B49-589606018FD6}"/>
              </a:ext>
            </a:extLst>
          </p:cNvPr>
          <p:cNvSpPr/>
          <p:nvPr/>
        </p:nvSpPr>
        <p:spPr>
          <a:xfrm>
            <a:off x="0" y="3842792"/>
            <a:ext cx="9144000" cy="2970584"/>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Il y a une inégalité de renseignements des données en fonction des années</a:t>
            </a:r>
          </a:p>
          <a:p>
            <a:pPr algn="ctr"/>
            <a:r>
              <a:rPr lang="fr-FR" sz="1400" dirty="0"/>
              <a:t>On observe :</a:t>
            </a:r>
          </a:p>
          <a:p>
            <a:pPr algn="ctr"/>
            <a:endParaRPr lang="fr-FR" sz="1400" dirty="0"/>
          </a:p>
          <a:p>
            <a:pPr marL="285750" indent="-285750">
              <a:buFont typeface="Arial" panose="020B0604020202020204" pitchFamily="34" charset="0"/>
              <a:buChar char="•"/>
            </a:pPr>
            <a:r>
              <a:rPr lang="fr-FR" sz="1400" dirty="0"/>
              <a:t>Les années 2010 sont les années avec le plus de données significatives et parmi cette décennie</a:t>
            </a:r>
          </a:p>
          <a:p>
            <a:pPr marL="285750" indent="-285750">
              <a:buFont typeface="Arial" panose="020B0604020202020204" pitchFamily="34" charset="0"/>
              <a:buChar char="•"/>
            </a:pPr>
            <a:endParaRPr lang="fr-FR" sz="1400" dirty="0"/>
          </a:p>
          <a:p>
            <a:pPr marL="285750" indent="-285750">
              <a:buFont typeface="Arial" panose="020B0604020202020204" pitchFamily="34" charset="0"/>
              <a:buChar char="•"/>
            </a:pPr>
            <a:r>
              <a:rPr lang="fr-FR" sz="1400" dirty="0"/>
              <a:t>l'année 2010 est la plus fournie en données.</a:t>
            </a:r>
          </a:p>
          <a:p>
            <a:pPr algn="ctr"/>
            <a:endParaRPr lang="fr-FR" sz="1400" dirty="0"/>
          </a:p>
          <a:p>
            <a:pPr algn="ctr"/>
            <a:r>
              <a:rPr lang="fr-FR" sz="1600" u="sng" dirty="0"/>
              <a:t>Nous pouvons réduire notre analyse aux années qui sont utiles à explorer : 2010 à 2015</a:t>
            </a:r>
          </a:p>
          <a:p>
            <a:pPr algn="ctr"/>
            <a:endParaRPr lang="fr-FR" dirty="0"/>
          </a:p>
        </p:txBody>
      </p:sp>
    </p:spTree>
    <p:extLst>
      <p:ext uri="{BB962C8B-B14F-4D97-AF65-F5344CB8AC3E}">
        <p14:creationId xmlns:p14="http://schemas.microsoft.com/office/powerpoint/2010/main" val="3761644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8B64F9-48E5-FD3A-6C66-FD5551184217}"/>
              </a:ext>
            </a:extLst>
          </p:cNvPr>
          <p:cNvSpPr>
            <a:spLocks noGrp="1"/>
          </p:cNvSpPr>
          <p:nvPr>
            <p:ph type="title"/>
          </p:nvPr>
        </p:nvSpPr>
        <p:spPr>
          <a:xfrm>
            <a:off x="0" y="0"/>
            <a:ext cx="9144000" cy="1105528"/>
          </a:xfrm>
          <a:solidFill>
            <a:schemeClr val="accent6">
              <a:lumMod val="20000"/>
              <a:lumOff val="80000"/>
            </a:schemeClr>
          </a:solidFill>
        </p:spPr>
        <p:txBody>
          <a:bodyPr/>
          <a:lstStyle/>
          <a:p>
            <a:r>
              <a:rPr lang="fr-FR" dirty="0"/>
              <a:t>Exploration des données par pays</a:t>
            </a:r>
            <a:br>
              <a:rPr lang="fr-FR" dirty="0"/>
            </a:br>
            <a:endParaRPr lang="fr-FR" dirty="0"/>
          </a:p>
        </p:txBody>
      </p:sp>
      <p:pic>
        <p:nvPicPr>
          <p:cNvPr id="6" name="Espace réservé du contenu 5">
            <a:extLst>
              <a:ext uri="{FF2B5EF4-FFF2-40B4-BE49-F238E27FC236}">
                <a16:creationId xmlns:a16="http://schemas.microsoft.com/office/drawing/2014/main" id="{8874275E-8D50-9345-E9BD-21D3E6D13361}"/>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7504" y="1105528"/>
            <a:ext cx="8784976" cy="3187568"/>
          </a:xfrm>
          <a:solidFill>
            <a:schemeClr val="accent6">
              <a:lumMod val="20000"/>
              <a:lumOff val="80000"/>
            </a:schemeClr>
          </a:solidFill>
        </p:spPr>
      </p:pic>
      <p:sp>
        <p:nvSpPr>
          <p:cNvPr id="4" name="Rectangle : coins arrondis 3">
            <a:extLst>
              <a:ext uri="{FF2B5EF4-FFF2-40B4-BE49-F238E27FC236}">
                <a16:creationId xmlns:a16="http://schemas.microsoft.com/office/drawing/2014/main" id="{EC6CC930-1024-606B-D497-EE508ECE1C04}"/>
              </a:ext>
            </a:extLst>
          </p:cNvPr>
          <p:cNvSpPr/>
          <p:nvPr/>
        </p:nvSpPr>
        <p:spPr>
          <a:xfrm>
            <a:off x="0" y="4365104"/>
            <a:ext cx="9144000" cy="2448272"/>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Il y a une inégalité dans la répartition des données en fonction de la population</a:t>
            </a:r>
          </a:p>
          <a:p>
            <a:pPr algn="ctr"/>
            <a:endParaRPr lang="fr-FR" u="sng" dirty="0"/>
          </a:p>
          <a:p>
            <a:pPr marL="285750" indent="-285750" algn="ctr">
              <a:buFont typeface="Arial" panose="020B0604020202020204" pitchFamily="34" charset="0"/>
              <a:buChar char="•"/>
            </a:pPr>
            <a:r>
              <a:rPr lang="fr-FR" sz="1400" dirty="0"/>
              <a:t>Les pays qui ont le moins de données renseignées sont les petits pays (comme les iles, les pays nouvellement indépendants)</a:t>
            </a:r>
          </a:p>
          <a:p>
            <a:pPr algn="ctr"/>
            <a:endParaRPr lang="fr-FR" sz="1400" dirty="0"/>
          </a:p>
          <a:p>
            <a:pPr algn="ctr"/>
            <a:r>
              <a:rPr lang="fr-FR" sz="1600" u="sng" dirty="0"/>
              <a:t>Les pays les moins peuplés peuvent être supprimés</a:t>
            </a:r>
          </a:p>
        </p:txBody>
      </p:sp>
    </p:spTree>
    <p:extLst>
      <p:ext uri="{BB962C8B-B14F-4D97-AF65-F5344CB8AC3E}">
        <p14:creationId xmlns:p14="http://schemas.microsoft.com/office/powerpoint/2010/main" val="2160003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379126-5AB7-552D-3D27-D482411C5D6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54A6591-92CB-C7F3-FE9B-99509AD7485A}"/>
              </a:ext>
            </a:extLst>
          </p:cNvPr>
          <p:cNvSpPr>
            <a:spLocks noGrp="1"/>
          </p:cNvSpPr>
          <p:nvPr>
            <p:ph sz="quarter" idx="1"/>
          </p:nvPr>
        </p:nvSpPr>
        <p:spPr>
          <a:xfrm>
            <a:off x="0" y="0"/>
            <a:ext cx="9144000" cy="6858000"/>
          </a:xfrm>
          <a:solidFill>
            <a:srgbClr val="BCDBDC"/>
          </a:solidFill>
        </p:spPr>
        <p:txBody>
          <a:bodyPr/>
          <a:lstStyle/>
          <a:p>
            <a:endParaRPr lang="fr-FR" dirty="0"/>
          </a:p>
          <a:p>
            <a:endParaRPr lang="fr-FR" dirty="0"/>
          </a:p>
          <a:p>
            <a:endParaRPr lang="fr-FR" dirty="0"/>
          </a:p>
          <a:p>
            <a:endParaRPr lang="fr-FR" dirty="0"/>
          </a:p>
          <a:p>
            <a:endParaRPr lang="fr-FR" dirty="0"/>
          </a:p>
          <a:p>
            <a:endParaRPr lang="fr-FR" dirty="0"/>
          </a:p>
          <a:p>
            <a:r>
              <a:rPr lang="fr-FR" sz="3600" dirty="0"/>
              <a:t>3. Filtrage et Analyse</a:t>
            </a:r>
          </a:p>
        </p:txBody>
      </p:sp>
    </p:spTree>
    <p:extLst>
      <p:ext uri="{BB962C8B-B14F-4D97-AF65-F5344CB8AC3E}">
        <p14:creationId xmlns:p14="http://schemas.microsoft.com/office/powerpoint/2010/main" val="2528549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4C9EA8-4539-4B2F-D953-5790D0C47963}"/>
              </a:ext>
            </a:extLst>
          </p:cNvPr>
          <p:cNvSpPr>
            <a:spLocks noGrp="1"/>
          </p:cNvSpPr>
          <p:nvPr>
            <p:ph type="title"/>
          </p:nvPr>
        </p:nvSpPr>
        <p:spPr>
          <a:xfrm>
            <a:off x="0" y="0"/>
            <a:ext cx="9144000" cy="692696"/>
          </a:xfrm>
          <a:solidFill>
            <a:schemeClr val="accent6">
              <a:lumMod val="20000"/>
              <a:lumOff val="80000"/>
            </a:schemeClr>
          </a:solidFill>
        </p:spPr>
        <p:txBody>
          <a:bodyPr/>
          <a:lstStyle/>
          <a:p>
            <a:r>
              <a:rPr lang="fr-FR" dirty="0"/>
              <a:t>Choix des indicateurs</a:t>
            </a:r>
          </a:p>
        </p:txBody>
      </p:sp>
      <p:sp>
        <p:nvSpPr>
          <p:cNvPr id="3" name="Espace réservé du contenu 2">
            <a:extLst>
              <a:ext uri="{FF2B5EF4-FFF2-40B4-BE49-F238E27FC236}">
                <a16:creationId xmlns:a16="http://schemas.microsoft.com/office/drawing/2014/main" id="{51709E3C-EA54-E93F-E8FD-E0D74DAE99F0}"/>
              </a:ext>
            </a:extLst>
          </p:cNvPr>
          <p:cNvSpPr>
            <a:spLocks noGrp="1"/>
          </p:cNvSpPr>
          <p:nvPr>
            <p:ph sz="quarter" idx="1"/>
          </p:nvPr>
        </p:nvSpPr>
        <p:spPr>
          <a:xfrm>
            <a:off x="0" y="692696"/>
            <a:ext cx="9144000" cy="6165304"/>
          </a:xfrm>
          <a:solidFill>
            <a:schemeClr val="accent6">
              <a:lumMod val="20000"/>
              <a:lumOff val="80000"/>
            </a:schemeClr>
          </a:solidFill>
        </p:spPr>
        <p:txBody>
          <a:bodyPr/>
          <a:lstStyle/>
          <a:p>
            <a:r>
              <a:rPr lang="fr-FR" dirty="0"/>
              <a:t>Voici une première sélection d’indicateurs retenus </a:t>
            </a:r>
          </a:p>
          <a:p>
            <a:endParaRPr lang="fr-FR" dirty="0"/>
          </a:p>
          <a:p>
            <a:endParaRPr lang="fr-FR" dirty="0"/>
          </a:p>
        </p:txBody>
      </p:sp>
      <p:sp>
        <p:nvSpPr>
          <p:cNvPr id="4" name="Rectangle : coins arrondis 3">
            <a:extLst>
              <a:ext uri="{FF2B5EF4-FFF2-40B4-BE49-F238E27FC236}">
                <a16:creationId xmlns:a16="http://schemas.microsoft.com/office/drawing/2014/main" id="{CBCE1A93-6DF0-A003-7E16-FD46AE7B9900}"/>
              </a:ext>
            </a:extLst>
          </p:cNvPr>
          <p:cNvSpPr/>
          <p:nvPr/>
        </p:nvSpPr>
        <p:spPr>
          <a:xfrm>
            <a:off x="0" y="1639966"/>
            <a:ext cx="3239852" cy="5224558"/>
          </a:xfrm>
          <a:prstGeom prst="roundRect">
            <a:avLst/>
          </a:prstGeom>
          <a:solidFill>
            <a:srgbClr val="486F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Indicateurs démographiques</a:t>
            </a:r>
          </a:p>
          <a:p>
            <a:pPr algn="ctr"/>
            <a:endParaRPr lang="fr-FR" u="sng" dirty="0"/>
          </a:p>
          <a:p>
            <a:pPr marL="171450" indent="-171450">
              <a:buFont typeface="Arial" panose="020B0604020202020204" pitchFamily="34" charset="0"/>
              <a:buChar char="•"/>
            </a:pPr>
            <a:r>
              <a:rPr lang="fr-FR" sz="1200" dirty="0"/>
              <a:t>Pourcentage population des 15-24 ans</a:t>
            </a:r>
          </a:p>
          <a:p>
            <a:endParaRPr lang="fr-FR" sz="1200" dirty="0"/>
          </a:p>
          <a:p>
            <a:pPr marL="171450" indent="-171450">
              <a:buFont typeface="Arial" panose="020B0604020202020204" pitchFamily="34" charset="0"/>
              <a:buChar char="•"/>
            </a:pPr>
            <a:r>
              <a:rPr lang="fr-FR" sz="1200" dirty="0"/>
              <a:t>Taux brut inscription enseignement TER</a:t>
            </a:r>
          </a:p>
          <a:p>
            <a:endParaRPr lang="fr-FR" sz="1200" dirty="0"/>
          </a:p>
          <a:p>
            <a:pPr marL="171450" indent="-171450">
              <a:buFont typeface="Arial" panose="020B0604020202020204" pitchFamily="34" charset="0"/>
              <a:buChar char="•"/>
            </a:pPr>
            <a:r>
              <a:rPr lang="fr-FR" sz="1200" dirty="0"/>
              <a:t>Taux brut inscription enseignement SEC</a:t>
            </a:r>
          </a:p>
          <a:p>
            <a:endParaRPr lang="fr-FR" sz="1200" dirty="0"/>
          </a:p>
          <a:p>
            <a:pPr marL="171450" indent="-171450">
              <a:buFont typeface="Arial" panose="020B0604020202020204" pitchFamily="34" charset="0"/>
              <a:buChar char="•"/>
            </a:pPr>
            <a:r>
              <a:rPr lang="fr-FR" sz="1200" dirty="0"/>
              <a:t>Nombre total étudiants inscrits enseignement TER</a:t>
            </a:r>
          </a:p>
          <a:p>
            <a:endParaRPr lang="fr-FR" sz="1200" dirty="0"/>
          </a:p>
          <a:p>
            <a:pPr marL="171450" indent="-171450">
              <a:buFont typeface="Arial" panose="020B0604020202020204" pitchFamily="34" charset="0"/>
              <a:buChar char="•"/>
            </a:pPr>
            <a:r>
              <a:rPr lang="fr-FR" sz="1200" dirty="0"/>
              <a:t>Nombre total étudiants inscrits enseignement SEC</a:t>
            </a:r>
          </a:p>
          <a:p>
            <a:endParaRPr lang="fr-FR" sz="1200" dirty="0"/>
          </a:p>
          <a:p>
            <a:pPr marL="171450" indent="-171450">
              <a:buFont typeface="Arial" panose="020B0604020202020204" pitchFamily="34" charset="0"/>
              <a:buChar char="•"/>
            </a:pPr>
            <a:r>
              <a:rPr lang="fr-FR" sz="1200" dirty="0"/>
              <a:t>Nombre élèves inscrits dans le secondaire supérieur</a:t>
            </a:r>
          </a:p>
          <a:p>
            <a:endParaRPr lang="fr-FR" sz="1200" dirty="0"/>
          </a:p>
          <a:p>
            <a:pPr marL="171450" indent="-171450">
              <a:buFont typeface="Arial" panose="020B0604020202020204" pitchFamily="34" charset="0"/>
              <a:buChar char="•"/>
            </a:pPr>
            <a:r>
              <a:rPr lang="fr-FR" sz="1200" dirty="0"/>
              <a:t>Pourcentage enseignants SEC ayant atteint le niveau minimum de formation requis</a:t>
            </a:r>
          </a:p>
          <a:p>
            <a:endParaRPr lang="fr-FR" sz="1200" dirty="0"/>
          </a:p>
          <a:p>
            <a:endParaRPr lang="fr-FR" sz="1200" dirty="0"/>
          </a:p>
          <a:p>
            <a:pPr algn="ctr"/>
            <a:endParaRPr lang="fr-FR" sz="1000" dirty="0"/>
          </a:p>
          <a:p>
            <a:r>
              <a:rPr lang="fr-FR" sz="1200" b="1" dirty="0">
                <a:solidFill>
                  <a:schemeClr val="tx1">
                    <a:lumMod val="95000"/>
                    <a:lumOff val="5000"/>
                  </a:schemeClr>
                </a:solidFill>
              </a:rPr>
              <a:t>SP.POP.1524.TO.UN / SE.TER.ENRR/ SE.SEC.ENRR / SE.TER.ENRL</a:t>
            </a:r>
          </a:p>
          <a:p>
            <a:r>
              <a:rPr lang="fr-FR" sz="1200" b="1" dirty="0">
                <a:solidFill>
                  <a:schemeClr val="tx1">
                    <a:lumMod val="95000"/>
                    <a:lumOff val="5000"/>
                  </a:schemeClr>
                </a:solidFill>
              </a:rPr>
              <a:t>SE.SEC.ENRL / UIS.E.3</a:t>
            </a:r>
          </a:p>
          <a:p>
            <a:r>
              <a:rPr lang="fr-FR" sz="1200" b="1" dirty="0">
                <a:solidFill>
                  <a:schemeClr val="tx1">
                    <a:lumMod val="95000"/>
                    <a:lumOff val="5000"/>
                  </a:schemeClr>
                </a:solidFill>
              </a:rPr>
              <a:t>SE.SEC.TCAQ.ZS</a:t>
            </a:r>
          </a:p>
          <a:p>
            <a:pPr algn="ctr"/>
            <a:endParaRPr lang="fr-FR" sz="1000" dirty="0"/>
          </a:p>
        </p:txBody>
      </p:sp>
      <p:sp>
        <p:nvSpPr>
          <p:cNvPr id="5" name="Rectangle : coins arrondis 4">
            <a:extLst>
              <a:ext uri="{FF2B5EF4-FFF2-40B4-BE49-F238E27FC236}">
                <a16:creationId xmlns:a16="http://schemas.microsoft.com/office/drawing/2014/main" id="{0740D635-5E93-55FE-2353-3AE034017C12}"/>
              </a:ext>
            </a:extLst>
          </p:cNvPr>
          <p:cNvSpPr/>
          <p:nvPr/>
        </p:nvSpPr>
        <p:spPr>
          <a:xfrm>
            <a:off x="3239852" y="1639966"/>
            <a:ext cx="2556284" cy="5218034"/>
          </a:xfrm>
          <a:prstGeom prst="roundRect">
            <a:avLst/>
          </a:prstGeom>
          <a:solidFill>
            <a:srgbClr val="2B53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Indicateurs Numériques</a:t>
            </a:r>
          </a:p>
          <a:p>
            <a:pPr algn="ctr"/>
            <a:endParaRPr lang="fr-FR" u="sng" dirty="0"/>
          </a:p>
          <a:p>
            <a:pPr marL="171450" indent="-171450">
              <a:buFont typeface="Arial" panose="020B0604020202020204" pitchFamily="34" charset="0"/>
              <a:buChar char="•"/>
            </a:pPr>
            <a:r>
              <a:rPr lang="fr-FR" sz="1400" dirty="0"/>
              <a:t>Pourcentage population utilisant Internet</a:t>
            </a:r>
          </a:p>
          <a:p>
            <a:endParaRPr lang="fr-FR" sz="1400" dirty="0"/>
          </a:p>
          <a:p>
            <a:pPr marL="171450" indent="-171450">
              <a:buFont typeface="Arial" panose="020B0604020202020204" pitchFamily="34" charset="0"/>
              <a:buChar char="•"/>
            </a:pPr>
            <a:r>
              <a:rPr lang="fr-FR" sz="1400" dirty="0"/>
              <a:t>Nombre ordinateurs personnels pour 100 habitants</a:t>
            </a:r>
          </a:p>
          <a:p>
            <a:pPr algn="ctr"/>
            <a:endParaRPr lang="fr-FR" sz="1200" dirty="0"/>
          </a:p>
          <a:p>
            <a:pPr algn="ctr"/>
            <a:endParaRPr lang="fr-FR" sz="1000" dirty="0"/>
          </a:p>
          <a:p>
            <a:pPr algn="ctr"/>
            <a:endParaRPr lang="fr-FR" sz="1000" dirty="0"/>
          </a:p>
          <a:p>
            <a:pPr algn="ctr"/>
            <a:endParaRPr lang="fr-FR" sz="1000" dirty="0"/>
          </a:p>
          <a:p>
            <a:pPr algn="ctr"/>
            <a:r>
              <a:rPr lang="fr-FR" sz="1200" b="1" dirty="0">
                <a:solidFill>
                  <a:schemeClr val="tx1">
                    <a:lumMod val="95000"/>
                    <a:lumOff val="5000"/>
                  </a:schemeClr>
                </a:solidFill>
              </a:rPr>
              <a:t>IT.NET.USER.P2                        IT.CMP.PCMP.P2</a:t>
            </a:r>
          </a:p>
        </p:txBody>
      </p:sp>
      <p:sp>
        <p:nvSpPr>
          <p:cNvPr id="6" name="Rectangle : coins arrondis 5">
            <a:extLst>
              <a:ext uri="{FF2B5EF4-FFF2-40B4-BE49-F238E27FC236}">
                <a16:creationId xmlns:a16="http://schemas.microsoft.com/office/drawing/2014/main" id="{981174FE-6190-8C7F-29EA-A1D21F786E34}"/>
              </a:ext>
            </a:extLst>
          </p:cNvPr>
          <p:cNvSpPr/>
          <p:nvPr/>
        </p:nvSpPr>
        <p:spPr>
          <a:xfrm>
            <a:off x="5796136" y="1639966"/>
            <a:ext cx="3347864" cy="5218034"/>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u="sng" dirty="0"/>
              <a:t>Indicateurs Economiques</a:t>
            </a:r>
          </a:p>
          <a:p>
            <a:pPr algn="ctr"/>
            <a:endParaRPr lang="fr-FR" dirty="0"/>
          </a:p>
          <a:p>
            <a:pPr marL="171450" indent="-171450">
              <a:buFont typeface="Arial" panose="020B0604020202020204" pitchFamily="34" charset="0"/>
              <a:buChar char="•"/>
            </a:pPr>
            <a:r>
              <a:rPr lang="fr-FR" sz="1400" dirty="0"/>
              <a:t>Pourcentage dépenses publiques en éducation TER</a:t>
            </a:r>
          </a:p>
          <a:p>
            <a:endParaRPr lang="fr-FR" sz="1400" dirty="0"/>
          </a:p>
          <a:p>
            <a:pPr marL="171450" indent="-171450">
              <a:buFont typeface="Arial" panose="020B0604020202020204" pitchFamily="34" charset="0"/>
              <a:buChar char="•"/>
            </a:pPr>
            <a:r>
              <a:rPr lang="fr-FR" sz="1400" dirty="0"/>
              <a:t>Pourcentage dépenses publiques éducation SEC</a:t>
            </a:r>
          </a:p>
          <a:p>
            <a:endParaRPr lang="fr-FR" sz="1400" dirty="0"/>
          </a:p>
          <a:p>
            <a:pPr marL="171450" indent="-171450">
              <a:buFont typeface="Arial" panose="020B0604020202020204" pitchFamily="34" charset="0"/>
              <a:buChar char="•"/>
            </a:pPr>
            <a:r>
              <a:rPr lang="fr-FR" sz="1400" dirty="0"/>
              <a:t>Dépenses éducation du gouvernement (% du PIB)</a:t>
            </a:r>
          </a:p>
          <a:p>
            <a:endParaRPr lang="fr-FR" sz="1400" dirty="0"/>
          </a:p>
          <a:p>
            <a:pPr marL="171450" indent="-171450">
              <a:buFont typeface="Arial" panose="020B0604020202020204" pitchFamily="34" charset="0"/>
              <a:buChar char="•"/>
            </a:pPr>
            <a:r>
              <a:rPr lang="fr-FR" sz="1400" dirty="0"/>
              <a:t>PIB par habitant (en PPP, $)</a:t>
            </a:r>
          </a:p>
          <a:p>
            <a:pPr algn="ctr"/>
            <a:endParaRPr lang="fr-FR" sz="1000" dirty="0"/>
          </a:p>
          <a:p>
            <a:pPr algn="ctr"/>
            <a:endParaRPr lang="fr-FR" sz="1000" dirty="0"/>
          </a:p>
          <a:p>
            <a:pPr algn="ctr"/>
            <a:endParaRPr lang="fr-FR" sz="1000" dirty="0"/>
          </a:p>
          <a:p>
            <a:pPr algn="ctr"/>
            <a:endParaRPr lang="fr-FR" sz="1000" dirty="0"/>
          </a:p>
          <a:p>
            <a:pPr algn="ctr"/>
            <a:r>
              <a:rPr lang="fr-FR" sz="1200" b="1" dirty="0">
                <a:solidFill>
                  <a:schemeClr val="tx1">
                    <a:lumMod val="95000"/>
                    <a:lumOff val="5000"/>
                  </a:schemeClr>
                </a:solidFill>
              </a:rPr>
              <a:t>SE.XPD.TERT.ZS</a:t>
            </a:r>
          </a:p>
          <a:p>
            <a:pPr algn="ctr"/>
            <a:r>
              <a:rPr lang="fr-FR" sz="1200" b="1" dirty="0">
                <a:solidFill>
                  <a:schemeClr val="tx1">
                    <a:lumMod val="95000"/>
                    <a:lumOff val="5000"/>
                  </a:schemeClr>
                </a:solidFill>
              </a:rPr>
              <a:t>SE.XPD.SECO.ZS</a:t>
            </a:r>
          </a:p>
          <a:p>
            <a:pPr algn="ctr"/>
            <a:r>
              <a:rPr lang="fr-FR" sz="1200" b="1" dirty="0">
                <a:solidFill>
                  <a:schemeClr val="tx1">
                    <a:lumMod val="95000"/>
                    <a:lumOff val="5000"/>
                  </a:schemeClr>
                </a:solidFill>
              </a:rPr>
              <a:t>SE.XPD.TOTL.GD.ZS</a:t>
            </a:r>
          </a:p>
          <a:p>
            <a:pPr algn="ctr"/>
            <a:r>
              <a:rPr lang="fr-FR" sz="1200" b="1" dirty="0">
                <a:solidFill>
                  <a:schemeClr val="tx1">
                    <a:lumMod val="95000"/>
                    <a:lumOff val="5000"/>
                  </a:schemeClr>
                </a:solidFill>
              </a:rPr>
              <a:t>NY.GDP.PCAP.PP.CD</a:t>
            </a:r>
          </a:p>
          <a:p>
            <a:pPr algn="ctr"/>
            <a:endParaRPr lang="fr-FR" dirty="0"/>
          </a:p>
        </p:txBody>
      </p:sp>
      <p:sp>
        <p:nvSpPr>
          <p:cNvPr id="8" name="Flèche : bas 7">
            <a:extLst>
              <a:ext uri="{FF2B5EF4-FFF2-40B4-BE49-F238E27FC236}">
                <a16:creationId xmlns:a16="http://schemas.microsoft.com/office/drawing/2014/main" id="{E6DA56D8-8FD8-F8C1-98C1-0821E6DFD65D}"/>
              </a:ext>
            </a:extLst>
          </p:cNvPr>
          <p:cNvSpPr/>
          <p:nvPr/>
        </p:nvSpPr>
        <p:spPr>
          <a:xfrm>
            <a:off x="1469834" y="5570043"/>
            <a:ext cx="202145" cy="2768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B73B9F35-12F3-E20F-1019-05CA89204014}"/>
              </a:ext>
            </a:extLst>
          </p:cNvPr>
          <p:cNvPicPr>
            <a:picLocks noChangeAspect="1"/>
          </p:cNvPicPr>
          <p:nvPr/>
        </p:nvPicPr>
        <p:blipFill>
          <a:blip r:embed="rId2"/>
          <a:stretch>
            <a:fillRect/>
          </a:stretch>
        </p:blipFill>
        <p:spPr>
          <a:xfrm>
            <a:off x="4376845" y="4931367"/>
            <a:ext cx="295200" cy="348874"/>
          </a:xfrm>
          <a:prstGeom prst="rect">
            <a:avLst/>
          </a:prstGeom>
        </p:spPr>
      </p:pic>
      <p:pic>
        <p:nvPicPr>
          <p:cNvPr id="11" name="Image 10">
            <a:extLst>
              <a:ext uri="{FF2B5EF4-FFF2-40B4-BE49-F238E27FC236}">
                <a16:creationId xmlns:a16="http://schemas.microsoft.com/office/drawing/2014/main" id="{2AA04247-99B9-4F42-BDE0-E2EF57CE5482}"/>
              </a:ext>
            </a:extLst>
          </p:cNvPr>
          <p:cNvPicPr>
            <a:picLocks noChangeAspect="1"/>
          </p:cNvPicPr>
          <p:nvPr/>
        </p:nvPicPr>
        <p:blipFill>
          <a:blip r:embed="rId2"/>
          <a:stretch>
            <a:fillRect/>
          </a:stretch>
        </p:blipFill>
        <p:spPr>
          <a:xfrm>
            <a:off x="7337114" y="4878960"/>
            <a:ext cx="265907" cy="401281"/>
          </a:xfrm>
          <a:prstGeom prst="rect">
            <a:avLst/>
          </a:prstGeom>
        </p:spPr>
      </p:pic>
    </p:spTree>
    <p:extLst>
      <p:ext uri="{BB962C8B-B14F-4D97-AF65-F5344CB8AC3E}">
        <p14:creationId xmlns:p14="http://schemas.microsoft.com/office/powerpoint/2010/main" val="124886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556B35-5985-6B3A-A16A-E190506E90D0}"/>
              </a:ext>
            </a:extLst>
          </p:cNvPr>
          <p:cNvSpPr>
            <a:spLocks noGrp="1"/>
          </p:cNvSpPr>
          <p:nvPr>
            <p:ph type="title"/>
          </p:nvPr>
        </p:nvSpPr>
        <p:spPr>
          <a:xfrm>
            <a:off x="0" y="0"/>
            <a:ext cx="9144000" cy="980728"/>
          </a:xfrm>
          <a:solidFill>
            <a:schemeClr val="accent6">
              <a:lumMod val="20000"/>
              <a:lumOff val="80000"/>
            </a:schemeClr>
          </a:solidFill>
        </p:spPr>
        <p:txBody>
          <a:bodyPr>
            <a:normAutofit fontScale="90000"/>
          </a:bodyPr>
          <a:lstStyle/>
          <a:p>
            <a:r>
              <a:rPr lang="fr-FR" dirty="0"/>
              <a:t>Filtrage de </a:t>
            </a:r>
            <a:r>
              <a:rPr lang="fr-FR" dirty="0" err="1"/>
              <a:t>EdstatsData</a:t>
            </a:r>
            <a:r>
              <a:rPr lang="fr-FR" dirty="0"/>
              <a:t> en fonction des indicateurs</a:t>
            </a:r>
          </a:p>
        </p:txBody>
      </p:sp>
      <p:sp>
        <p:nvSpPr>
          <p:cNvPr id="3" name="Espace réservé du contenu 2">
            <a:extLst>
              <a:ext uri="{FF2B5EF4-FFF2-40B4-BE49-F238E27FC236}">
                <a16:creationId xmlns:a16="http://schemas.microsoft.com/office/drawing/2014/main" id="{A57ACA14-7D7C-E755-983D-3341D8EFD7B0}"/>
              </a:ext>
            </a:extLst>
          </p:cNvPr>
          <p:cNvSpPr>
            <a:spLocks noGrp="1"/>
          </p:cNvSpPr>
          <p:nvPr>
            <p:ph sz="quarter" idx="1"/>
          </p:nvPr>
        </p:nvSpPr>
        <p:spPr>
          <a:xfrm>
            <a:off x="0" y="980728"/>
            <a:ext cx="9144000" cy="5877272"/>
          </a:xfrm>
          <a:solidFill>
            <a:schemeClr val="accent6">
              <a:lumMod val="20000"/>
              <a:lumOff val="80000"/>
            </a:schemeClr>
          </a:solidFill>
        </p:spPr>
        <p:txBody>
          <a:bodyPr/>
          <a:lstStyle/>
          <a:p>
            <a:r>
              <a:rPr lang="fr-FR" dirty="0"/>
              <a:t>Voici le remplissage de </a:t>
            </a:r>
            <a:r>
              <a:rPr lang="fr-FR" dirty="0" err="1"/>
              <a:t>EdstatsData</a:t>
            </a:r>
            <a:r>
              <a:rPr lang="fr-FR" dirty="0"/>
              <a:t> en fonction des indicateurs choisis</a:t>
            </a:r>
          </a:p>
          <a:p>
            <a:pPr marL="0" indent="0">
              <a:buNone/>
            </a:pPr>
            <a:r>
              <a:rPr lang="fr-FR" sz="1000" i="1" dirty="0">
                <a:solidFill>
                  <a:schemeClr val="accent3">
                    <a:lumMod val="50000"/>
                  </a:schemeClr>
                </a:solidFill>
              </a:rPr>
              <a:t>Graphique obtenu à partir du </a:t>
            </a:r>
            <a:r>
              <a:rPr lang="fr-FR" sz="1000" i="1" dirty="0" err="1">
                <a:solidFill>
                  <a:schemeClr val="accent3">
                    <a:lumMod val="50000"/>
                  </a:schemeClr>
                </a:solidFill>
              </a:rPr>
              <a:t>dataframe</a:t>
            </a:r>
            <a:r>
              <a:rPr lang="fr-FR" sz="1000" i="1" dirty="0">
                <a:solidFill>
                  <a:schemeClr val="accent3">
                    <a:lumMod val="50000"/>
                  </a:schemeClr>
                </a:solidFill>
              </a:rPr>
              <a:t> </a:t>
            </a:r>
            <a:r>
              <a:rPr lang="fr-FR" sz="1000" i="1" dirty="0" err="1">
                <a:solidFill>
                  <a:schemeClr val="accent3">
                    <a:lumMod val="50000"/>
                  </a:schemeClr>
                </a:solidFill>
              </a:rPr>
              <a:t>filtre_indicateurs</a:t>
            </a:r>
            <a:r>
              <a:rPr lang="fr-FR" sz="1000" i="1" dirty="0">
                <a:solidFill>
                  <a:schemeClr val="accent3">
                    <a:lumMod val="50000"/>
                  </a:schemeClr>
                </a:solidFill>
              </a:rPr>
              <a:t> venant de </a:t>
            </a:r>
            <a:r>
              <a:rPr lang="fr-FR" sz="1000" i="1" dirty="0" err="1">
                <a:solidFill>
                  <a:schemeClr val="accent3">
                    <a:lumMod val="50000"/>
                  </a:schemeClr>
                </a:solidFill>
              </a:rPr>
              <a:t>EdstatsData</a:t>
            </a:r>
            <a:endParaRPr lang="fr-FR" sz="1000" i="1" dirty="0">
              <a:solidFill>
                <a:schemeClr val="accent3">
                  <a:lumMod val="50000"/>
                </a:schemeClr>
              </a:solidFill>
            </a:endParaRPr>
          </a:p>
          <a:p>
            <a:pPr marL="0" indent="0">
              <a:buNone/>
            </a:pPr>
            <a:endParaRPr lang="fr-FR" sz="900" dirty="0"/>
          </a:p>
        </p:txBody>
      </p:sp>
      <p:pic>
        <p:nvPicPr>
          <p:cNvPr id="7" name="Image 6">
            <a:extLst>
              <a:ext uri="{FF2B5EF4-FFF2-40B4-BE49-F238E27FC236}">
                <a16:creationId xmlns:a16="http://schemas.microsoft.com/office/drawing/2014/main" id="{F147D8C0-19CE-95B3-530C-5B605B7D9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2856"/>
            <a:ext cx="9036496" cy="3024336"/>
          </a:xfrm>
          <a:prstGeom prst="rect">
            <a:avLst/>
          </a:prstGeom>
        </p:spPr>
      </p:pic>
      <p:sp>
        <p:nvSpPr>
          <p:cNvPr id="8" name="Rectangle : coins arrondis 7">
            <a:extLst>
              <a:ext uri="{FF2B5EF4-FFF2-40B4-BE49-F238E27FC236}">
                <a16:creationId xmlns:a16="http://schemas.microsoft.com/office/drawing/2014/main" id="{F0C53E28-1E6D-B0D4-312B-4AD3207B0B83}"/>
              </a:ext>
            </a:extLst>
          </p:cNvPr>
          <p:cNvSpPr/>
          <p:nvPr/>
        </p:nvSpPr>
        <p:spPr>
          <a:xfrm>
            <a:off x="0" y="5192310"/>
            <a:ext cx="9144000" cy="1656184"/>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600" dirty="0"/>
              <a:t>On remarque que les données pour nos indicateurs choisis sont totalement absentes de 2017 a 2100.</a:t>
            </a:r>
          </a:p>
          <a:p>
            <a:endParaRPr lang="fr-FR" sz="1600" dirty="0"/>
          </a:p>
          <a:p>
            <a:r>
              <a:rPr lang="fr-FR" sz="1600" u="sng" dirty="0"/>
              <a:t>Nous pouvons donc nous passer de ces colonnes dans notre </a:t>
            </a:r>
            <a:r>
              <a:rPr lang="fr-FR" sz="1600" u="sng" dirty="0" err="1"/>
              <a:t>dataframe</a:t>
            </a:r>
            <a:endParaRPr lang="fr-FR" sz="1600" u="sng" dirty="0"/>
          </a:p>
          <a:p>
            <a:pPr algn="ctr"/>
            <a:endParaRPr lang="fr-FR" sz="1600" u="sng" dirty="0"/>
          </a:p>
          <a:p>
            <a:r>
              <a:rPr lang="fr-FR" sz="1600" u="sng" dirty="0"/>
              <a:t>Après suppression desdites colonnes</a:t>
            </a:r>
            <a:r>
              <a:rPr lang="fr-FR" sz="1600" dirty="0"/>
              <a:t> : </a:t>
            </a:r>
          </a:p>
          <a:p>
            <a:r>
              <a:rPr lang="fr-FR" sz="1600" dirty="0"/>
              <a:t>Pourcentage total de valeurs manquantes entre 2010 et 2015 : 35.01%</a:t>
            </a:r>
          </a:p>
        </p:txBody>
      </p:sp>
    </p:spTree>
    <p:extLst>
      <p:ext uri="{BB962C8B-B14F-4D97-AF65-F5344CB8AC3E}">
        <p14:creationId xmlns:p14="http://schemas.microsoft.com/office/powerpoint/2010/main" val="3473026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3807F2-EC9D-E6D7-A7A8-539CEA6952E7}"/>
              </a:ext>
            </a:extLst>
          </p:cNvPr>
          <p:cNvSpPr>
            <a:spLocks noGrp="1"/>
          </p:cNvSpPr>
          <p:nvPr>
            <p:ph type="title"/>
          </p:nvPr>
        </p:nvSpPr>
        <p:spPr>
          <a:xfrm>
            <a:off x="0" y="0"/>
            <a:ext cx="9144000" cy="980728"/>
          </a:xfrm>
          <a:solidFill>
            <a:schemeClr val="accent6">
              <a:lumMod val="20000"/>
              <a:lumOff val="80000"/>
            </a:schemeClr>
          </a:solidFill>
        </p:spPr>
        <p:txBody>
          <a:bodyPr>
            <a:normAutofit fontScale="90000"/>
          </a:bodyPr>
          <a:lstStyle/>
          <a:p>
            <a:r>
              <a:rPr lang="fr-FR" dirty="0"/>
              <a:t>Filtrage sur la dernière valeur valide de l'indicateur</a:t>
            </a:r>
          </a:p>
        </p:txBody>
      </p:sp>
      <p:sp>
        <p:nvSpPr>
          <p:cNvPr id="3" name="Espace réservé du contenu 2">
            <a:extLst>
              <a:ext uri="{FF2B5EF4-FFF2-40B4-BE49-F238E27FC236}">
                <a16:creationId xmlns:a16="http://schemas.microsoft.com/office/drawing/2014/main" id="{210957A8-1A3F-665A-0F01-6C116EE065E7}"/>
              </a:ext>
            </a:extLst>
          </p:cNvPr>
          <p:cNvSpPr>
            <a:spLocks noGrp="1"/>
          </p:cNvSpPr>
          <p:nvPr>
            <p:ph sz="quarter" idx="1"/>
          </p:nvPr>
        </p:nvSpPr>
        <p:spPr>
          <a:xfrm>
            <a:off x="0" y="980728"/>
            <a:ext cx="9144000" cy="5877272"/>
          </a:xfrm>
          <a:solidFill>
            <a:schemeClr val="accent6">
              <a:lumMod val="20000"/>
              <a:lumOff val="80000"/>
            </a:schemeClr>
          </a:solidFill>
        </p:spPr>
        <p:txBody>
          <a:bodyPr/>
          <a:lstStyle/>
          <a:p>
            <a:r>
              <a:rPr lang="fr-FR" sz="2400" dirty="0"/>
              <a:t>Propagation des valeurs valides de 2010 vers 2015 pour travailler sur la dernière valeur connue valide la plus récente en 2015</a:t>
            </a:r>
          </a:p>
          <a:p>
            <a:endParaRPr lang="fr-FR" dirty="0"/>
          </a:p>
        </p:txBody>
      </p:sp>
      <p:pic>
        <p:nvPicPr>
          <p:cNvPr id="5" name="Image 4">
            <a:extLst>
              <a:ext uri="{FF2B5EF4-FFF2-40B4-BE49-F238E27FC236}">
                <a16:creationId xmlns:a16="http://schemas.microsoft.com/office/drawing/2014/main" id="{9A09E296-6766-120D-CDA6-D9C697437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1" y="1800200"/>
            <a:ext cx="3610479" cy="4077072"/>
          </a:xfrm>
          <a:prstGeom prst="rect">
            <a:avLst/>
          </a:prstGeom>
        </p:spPr>
      </p:pic>
      <p:pic>
        <p:nvPicPr>
          <p:cNvPr id="7" name="Image 6">
            <a:extLst>
              <a:ext uri="{FF2B5EF4-FFF2-40B4-BE49-F238E27FC236}">
                <a16:creationId xmlns:a16="http://schemas.microsoft.com/office/drawing/2014/main" id="{4EBC9156-60B7-F3F3-355E-A91AE495C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573" y="1783122"/>
            <a:ext cx="4318595" cy="4149080"/>
          </a:xfrm>
          <a:prstGeom prst="rect">
            <a:avLst/>
          </a:prstGeom>
        </p:spPr>
      </p:pic>
      <p:sp>
        <p:nvSpPr>
          <p:cNvPr id="8" name="Rectangle : coins arrondis 7">
            <a:extLst>
              <a:ext uri="{FF2B5EF4-FFF2-40B4-BE49-F238E27FC236}">
                <a16:creationId xmlns:a16="http://schemas.microsoft.com/office/drawing/2014/main" id="{EE4DFDA6-BC7F-8E54-286C-9E5DADD0768C}"/>
              </a:ext>
            </a:extLst>
          </p:cNvPr>
          <p:cNvSpPr/>
          <p:nvPr/>
        </p:nvSpPr>
        <p:spPr>
          <a:xfrm>
            <a:off x="0" y="6093296"/>
            <a:ext cx="9144000" cy="720080"/>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dirty="0"/>
              <a:t>Nous avons un taux de remplissage satisfaisant.</a:t>
            </a:r>
          </a:p>
          <a:p>
            <a:r>
              <a:rPr lang="fr-FR" dirty="0"/>
              <a:t>Nos indicateurs sont exploitables, nous pouvons commencer à chercher les pays</a:t>
            </a:r>
          </a:p>
        </p:txBody>
      </p:sp>
    </p:spTree>
    <p:extLst>
      <p:ext uri="{BB962C8B-B14F-4D97-AF65-F5344CB8AC3E}">
        <p14:creationId xmlns:p14="http://schemas.microsoft.com/office/powerpoint/2010/main" val="216994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2422" y="4581128"/>
            <a:ext cx="7128792" cy="13681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 name="Titre 1"/>
          <p:cNvSpPr>
            <a:spLocks noGrp="1"/>
          </p:cNvSpPr>
          <p:nvPr>
            <p:ph type="title"/>
          </p:nvPr>
        </p:nvSpPr>
        <p:spPr>
          <a:xfrm>
            <a:off x="0" y="0"/>
            <a:ext cx="9144000" cy="1143000"/>
          </a:xfrm>
          <a:solidFill>
            <a:schemeClr val="accent6">
              <a:lumMod val="20000"/>
              <a:lumOff val="80000"/>
            </a:schemeClr>
          </a:solidFill>
        </p:spPr>
        <p:txBody>
          <a:bodyPr/>
          <a:lstStyle/>
          <a:p>
            <a:r>
              <a:rPr lang="fr-FR" dirty="0"/>
              <a:t>Problématique</a:t>
            </a:r>
            <a:br>
              <a:rPr lang="fr-FR" dirty="0"/>
            </a:br>
            <a:endParaRPr lang="fr-FR" dirty="0"/>
          </a:p>
        </p:txBody>
      </p:sp>
      <p:sp>
        <p:nvSpPr>
          <p:cNvPr id="3" name="Espace réservé du contenu 2"/>
          <p:cNvSpPr>
            <a:spLocks noGrp="1"/>
          </p:cNvSpPr>
          <p:nvPr>
            <p:ph sz="quarter" idx="1"/>
          </p:nvPr>
        </p:nvSpPr>
        <p:spPr>
          <a:xfrm>
            <a:off x="0" y="1143000"/>
            <a:ext cx="9144000" cy="5715000"/>
          </a:xfrm>
          <a:solidFill>
            <a:schemeClr val="accent6">
              <a:lumMod val="20000"/>
              <a:lumOff val="80000"/>
            </a:schemeClr>
          </a:solidFill>
        </p:spPr>
        <p:txBody>
          <a:bodyPr>
            <a:normAutofit/>
          </a:bodyPr>
          <a:lstStyle/>
          <a:p>
            <a:pPr marL="0" indent="0">
              <a:buNone/>
            </a:pPr>
            <a:r>
              <a:rPr lang="fr-FR" sz="2000" b="1" dirty="0"/>
              <a:t>Contexte</a:t>
            </a:r>
          </a:p>
          <a:p>
            <a:pPr marL="0" indent="0">
              <a:buNone/>
            </a:pPr>
            <a:r>
              <a:rPr lang="fr-FR" sz="2000" dirty="0"/>
              <a:t>La start-up de la </a:t>
            </a:r>
            <a:r>
              <a:rPr lang="fr-FR" sz="2000" dirty="0" err="1"/>
              <a:t>EdTech</a:t>
            </a:r>
            <a:r>
              <a:rPr lang="fr-FR" sz="2000" dirty="0"/>
              <a:t>, nommée </a:t>
            </a:r>
            <a:r>
              <a:rPr lang="fr-FR" sz="2000" dirty="0" err="1"/>
              <a:t>Academy</a:t>
            </a:r>
            <a:r>
              <a:rPr lang="fr-FR" sz="2000" dirty="0"/>
              <a:t>, qui propose des contenus de formation en ligne pour un public de niveau lycée et université, a un projet d’expansion qui cible des marchés internationaux pour proposer des formations en ligne. L’objectif principal est de trouver des marchés porteurs en utilisant des données éducatives globales fournies par la Banque mondiale.</a:t>
            </a:r>
          </a:p>
          <a:p>
            <a:pPr marL="0" indent="0">
              <a:buNone/>
            </a:pPr>
            <a:endParaRPr lang="fr-FR" sz="2400" b="1" dirty="0"/>
          </a:p>
          <a:p>
            <a:pPr marL="0" indent="0">
              <a:buNone/>
            </a:pPr>
            <a:endParaRPr lang="fr-FR" sz="2400" b="1" dirty="0"/>
          </a:p>
          <a:p>
            <a:pPr marL="0" indent="0">
              <a:buNone/>
            </a:pPr>
            <a:r>
              <a:rPr lang="fr-FR" sz="2400" b="1" dirty="0"/>
              <a:t>Mission</a:t>
            </a:r>
          </a:p>
          <a:p>
            <a:pPr marL="0" indent="0">
              <a:buNone/>
            </a:pPr>
            <a:r>
              <a:rPr lang="fr-FR" sz="2000" dirty="0"/>
              <a:t>Identifier les pays avec un fort potentiel d’étudiants pour les services de formation et comprendre l’évolution de ce potentiel en utilisant les données éducatives internationales.</a:t>
            </a:r>
          </a:p>
        </p:txBody>
      </p:sp>
    </p:spTree>
    <p:extLst>
      <p:ext uri="{BB962C8B-B14F-4D97-AF65-F5344CB8AC3E}">
        <p14:creationId xmlns:p14="http://schemas.microsoft.com/office/powerpoint/2010/main" val="3626519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C6341F-5749-B29D-44FD-69564ED0E69A}"/>
              </a:ext>
            </a:extLst>
          </p:cNvPr>
          <p:cNvSpPr>
            <a:spLocks noGrp="1"/>
          </p:cNvSpPr>
          <p:nvPr>
            <p:ph type="title"/>
          </p:nvPr>
        </p:nvSpPr>
        <p:spPr>
          <a:xfrm>
            <a:off x="0" y="0"/>
            <a:ext cx="9144000" cy="836712"/>
          </a:xfrm>
          <a:solidFill>
            <a:schemeClr val="accent6">
              <a:lumMod val="20000"/>
              <a:lumOff val="80000"/>
            </a:schemeClr>
          </a:solidFill>
        </p:spPr>
        <p:txBody>
          <a:bodyPr>
            <a:noAutofit/>
          </a:bodyPr>
          <a:lstStyle/>
          <a:p>
            <a:r>
              <a:rPr lang="fr-FR" sz="2800" dirty="0"/>
              <a:t>Histogrammes – </a:t>
            </a:r>
            <a:r>
              <a:rPr lang="fr-FR" sz="2800" dirty="0" err="1"/>
              <a:t>Boxplots</a:t>
            </a:r>
            <a:r>
              <a:rPr lang="fr-FR" sz="2800" dirty="0"/>
              <a:t> – Corrélations</a:t>
            </a:r>
          </a:p>
        </p:txBody>
      </p:sp>
      <p:sp>
        <p:nvSpPr>
          <p:cNvPr id="3" name="Espace réservé du contenu 2">
            <a:extLst>
              <a:ext uri="{FF2B5EF4-FFF2-40B4-BE49-F238E27FC236}">
                <a16:creationId xmlns:a16="http://schemas.microsoft.com/office/drawing/2014/main" id="{20A24615-9DD8-5552-7D98-44D2B4939B98}"/>
              </a:ext>
            </a:extLst>
          </p:cNvPr>
          <p:cNvSpPr>
            <a:spLocks noGrp="1"/>
          </p:cNvSpPr>
          <p:nvPr>
            <p:ph sz="quarter" idx="1"/>
          </p:nvPr>
        </p:nvSpPr>
        <p:spPr>
          <a:xfrm>
            <a:off x="0" y="764704"/>
            <a:ext cx="9144000" cy="6093296"/>
          </a:xfrm>
          <a:solidFill>
            <a:schemeClr val="accent6">
              <a:lumMod val="20000"/>
              <a:lumOff val="80000"/>
            </a:schemeClr>
          </a:solidFill>
        </p:spPr>
        <p:txBody>
          <a:bodyPr/>
          <a:lstStyle/>
          <a:p>
            <a:r>
              <a:rPr lang="fr-FR" dirty="0"/>
              <a:t>histogrammes pour chaque indicateur, afin d'avoir une idée de la forme de la fréquence d'apparition de chaque valeur</a:t>
            </a:r>
          </a:p>
          <a:p>
            <a:endParaRPr lang="fr-FR" dirty="0"/>
          </a:p>
        </p:txBody>
      </p:sp>
      <p:pic>
        <p:nvPicPr>
          <p:cNvPr id="5" name="Image 4">
            <a:extLst>
              <a:ext uri="{FF2B5EF4-FFF2-40B4-BE49-F238E27FC236}">
                <a16:creationId xmlns:a16="http://schemas.microsoft.com/office/drawing/2014/main" id="{8C4AB849-F084-8C70-585C-521C7425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8840"/>
            <a:ext cx="9144000" cy="4869160"/>
          </a:xfrm>
          <a:prstGeom prst="rect">
            <a:avLst/>
          </a:prstGeom>
        </p:spPr>
      </p:pic>
    </p:spTree>
    <p:extLst>
      <p:ext uri="{BB962C8B-B14F-4D97-AF65-F5344CB8AC3E}">
        <p14:creationId xmlns:p14="http://schemas.microsoft.com/office/powerpoint/2010/main" val="1310987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A4288B-A850-952C-EAF6-0DABC3E75C46}"/>
              </a:ext>
            </a:extLst>
          </p:cNvPr>
          <p:cNvSpPr>
            <a:spLocks noGrp="1"/>
          </p:cNvSpPr>
          <p:nvPr>
            <p:ph type="title"/>
          </p:nvPr>
        </p:nvSpPr>
        <p:spPr>
          <a:xfrm>
            <a:off x="0" y="0"/>
            <a:ext cx="9144000" cy="692696"/>
          </a:xfrm>
          <a:solidFill>
            <a:schemeClr val="accent6">
              <a:lumMod val="20000"/>
              <a:lumOff val="80000"/>
            </a:schemeClr>
          </a:solidFill>
        </p:spPr>
        <p:txBody>
          <a:bodyPr>
            <a:normAutofit/>
          </a:bodyPr>
          <a:lstStyle/>
          <a:p>
            <a:r>
              <a:rPr lang="fr-FR" sz="3200" dirty="0"/>
              <a:t>Histogrammes – </a:t>
            </a:r>
            <a:r>
              <a:rPr lang="fr-FR" sz="3200" dirty="0" err="1"/>
              <a:t>Boxplots</a:t>
            </a:r>
            <a:r>
              <a:rPr lang="fr-FR" sz="3200" dirty="0"/>
              <a:t> – Corrélations</a:t>
            </a:r>
            <a:endParaRPr lang="fr-FR" dirty="0"/>
          </a:p>
        </p:txBody>
      </p:sp>
      <p:sp>
        <p:nvSpPr>
          <p:cNvPr id="3" name="Espace réservé du contenu 2">
            <a:extLst>
              <a:ext uri="{FF2B5EF4-FFF2-40B4-BE49-F238E27FC236}">
                <a16:creationId xmlns:a16="http://schemas.microsoft.com/office/drawing/2014/main" id="{AA58217D-D1C0-FCE0-6BBF-57C1C7920102}"/>
              </a:ext>
            </a:extLst>
          </p:cNvPr>
          <p:cNvSpPr>
            <a:spLocks noGrp="1"/>
          </p:cNvSpPr>
          <p:nvPr>
            <p:ph sz="quarter" idx="1"/>
          </p:nvPr>
        </p:nvSpPr>
        <p:spPr>
          <a:xfrm>
            <a:off x="0" y="692696"/>
            <a:ext cx="9144000" cy="6165304"/>
          </a:xfrm>
          <a:solidFill>
            <a:schemeClr val="accent6">
              <a:lumMod val="20000"/>
              <a:lumOff val="80000"/>
            </a:schemeClr>
          </a:solidFill>
        </p:spPr>
        <p:txBody>
          <a:bodyPr/>
          <a:lstStyle/>
          <a:p>
            <a:r>
              <a:rPr lang="fr-FR" dirty="0" err="1"/>
              <a:t>Boxplots</a:t>
            </a:r>
            <a:r>
              <a:rPr lang="fr-FR" dirty="0"/>
              <a:t> pour les valeurs aberrantes et distribution des indicateurs principaux</a:t>
            </a:r>
          </a:p>
        </p:txBody>
      </p:sp>
      <p:pic>
        <p:nvPicPr>
          <p:cNvPr id="5" name="Image 4">
            <a:extLst>
              <a:ext uri="{FF2B5EF4-FFF2-40B4-BE49-F238E27FC236}">
                <a16:creationId xmlns:a16="http://schemas.microsoft.com/office/drawing/2014/main" id="{5375980B-EDC2-E88F-E2B6-297156EEE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792"/>
            <a:ext cx="9144000" cy="5267308"/>
          </a:xfrm>
          <a:prstGeom prst="rect">
            <a:avLst/>
          </a:prstGeom>
        </p:spPr>
      </p:pic>
    </p:spTree>
    <p:extLst>
      <p:ext uri="{BB962C8B-B14F-4D97-AF65-F5344CB8AC3E}">
        <p14:creationId xmlns:p14="http://schemas.microsoft.com/office/powerpoint/2010/main" val="272061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C64158-5BBD-218B-EE60-CCF98692A0CB}"/>
              </a:ext>
            </a:extLst>
          </p:cNvPr>
          <p:cNvSpPr>
            <a:spLocks noGrp="1"/>
          </p:cNvSpPr>
          <p:nvPr>
            <p:ph type="title"/>
          </p:nvPr>
        </p:nvSpPr>
        <p:spPr>
          <a:xfrm>
            <a:off x="0" y="0"/>
            <a:ext cx="9144000" cy="620688"/>
          </a:xfrm>
          <a:solidFill>
            <a:schemeClr val="accent6">
              <a:lumMod val="20000"/>
              <a:lumOff val="80000"/>
            </a:schemeClr>
          </a:solidFill>
        </p:spPr>
        <p:txBody>
          <a:bodyPr>
            <a:normAutofit fontScale="90000"/>
          </a:bodyPr>
          <a:lstStyle/>
          <a:p>
            <a:br>
              <a:rPr lang="fr-FR" sz="3100" dirty="0"/>
            </a:br>
            <a:br>
              <a:rPr lang="fr-FR" sz="3100" dirty="0"/>
            </a:br>
            <a:r>
              <a:rPr lang="fr-FR" sz="3100" dirty="0"/>
              <a:t>Histogrammes – </a:t>
            </a:r>
            <a:r>
              <a:rPr lang="fr-FR" sz="3100" dirty="0" err="1"/>
              <a:t>Boxplots</a:t>
            </a:r>
            <a:r>
              <a:rPr lang="fr-FR" sz="3100" dirty="0"/>
              <a:t> – Corrélations</a:t>
            </a:r>
            <a:endParaRPr lang="fr-FR" dirty="0"/>
          </a:p>
        </p:txBody>
      </p:sp>
      <p:sp>
        <p:nvSpPr>
          <p:cNvPr id="3" name="Espace réservé du contenu 2">
            <a:extLst>
              <a:ext uri="{FF2B5EF4-FFF2-40B4-BE49-F238E27FC236}">
                <a16:creationId xmlns:a16="http://schemas.microsoft.com/office/drawing/2014/main" id="{8AB03266-798F-96EC-76AD-2E0F7A3B7F7E}"/>
              </a:ext>
            </a:extLst>
          </p:cNvPr>
          <p:cNvSpPr>
            <a:spLocks noGrp="1"/>
          </p:cNvSpPr>
          <p:nvPr>
            <p:ph sz="quarter" idx="1"/>
          </p:nvPr>
        </p:nvSpPr>
        <p:spPr>
          <a:xfrm>
            <a:off x="0" y="620688"/>
            <a:ext cx="9144000" cy="6237312"/>
          </a:xfrm>
          <a:solidFill>
            <a:schemeClr val="accent6">
              <a:lumMod val="20000"/>
              <a:lumOff val="80000"/>
            </a:schemeClr>
          </a:solidFill>
        </p:spPr>
        <p:txBody>
          <a:bodyPr/>
          <a:lstStyle/>
          <a:p>
            <a:r>
              <a:rPr lang="fr-FR" sz="2400" dirty="0" err="1"/>
              <a:t>Boxplots</a:t>
            </a:r>
            <a:r>
              <a:rPr lang="fr-FR" sz="2400" dirty="0"/>
              <a:t> pour les valeurs aberrantes et distribution des indicateurs principaux</a:t>
            </a:r>
          </a:p>
          <a:p>
            <a:endParaRPr lang="fr-FR" dirty="0"/>
          </a:p>
        </p:txBody>
      </p:sp>
      <p:sp>
        <p:nvSpPr>
          <p:cNvPr id="4" name="Rectangle : coins arrondis 3">
            <a:extLst>
              <a:ext uri="{FF2B5EF4-FFF2-40B4-BE49-F238E27FC236}">
                <a16:creationId xmlns:a16="http://schemas.microsoft.com/office/drawing/2014/main" id="{6FAD6406-A2F0-1AAC-C67F-2DD9B1D53456}"/>
              </a:ext>
            </a:extLst>
          </p:cNvPr>
          <p:cNvSpPr/>
          <p:nvPr/>
        </p:nvSpPr>
        <p:spPr>
          <a:xfrm>
            <a:off x="35496" y="5301208"/>
            <a:ext cx="9073008" cy="1556792"/>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dirty="0"/>
              <a:t>Les pays ayant des valeurs extrêmes sont généralement des grandes économies ou des pays avec des populations très importantes. Par exemple, des pays comme :</a:t>
            </a:r>
          </a:p>
          <a:p>
            <a:pPr marL="285750" indent="-285750">
              <a:buFont typeface="Arial" panose="020B0604020202020204" pitchFamily="34" charset="0"/>
              <a:buChar char="•"/>
            </a:pPr>
            <a:r>
              <a:rPr lang="fr-FR" sz="1400" dirty="0"/>
              <a:t>L’Inde</a:t>
            </a:r>
          </a:p>
          <a:p>
            <a:pPr marL="285750" indent="-285750">
              <a:buFont typeface="Arial" panose="020B0604020202020204" pitchFamily="34" charset="0"/>
              <a:buChar char="•"/>
            </a:pPr>
            <a:r>
              <a:rPr lang="fr-FR" sz="1400" dirty="0"/>
              <a:t>La Chine</a:t>
            </a:r>
          </a:p>
          <a:p>
            <a:pPr marL="285750" indent="-285750">
              <a:buFont typeface="Arial" panose="020B0604020202020204" pitchFamily="34" charset="0"/>
              <a:buChar char="•"/>
            </a:pPr>
            <a:r>
              <a:rPr lang="fr-FR" sz="1400" dirty="0"/>
              <a:t>Les Etats-Unis</a:t>
            </a:r>
          </a:p>
          <a:p>
            <a:pPr marL="285750" indent="-285750">
              <a:buFont typeface="Arial" panose="020B0604020202020204" pitchFamily="34" charset="0"/>
              <a:buChar char="•"/>
            </a:pPr>
            <a:r>
              <a:rPr lang="fr-FR" sz="1400" dirty="0"/>
              <a:t>Le Brésil</a:t>
            </a:r>
          </a:p>
          <a:p>
            <a:pPr marL="285750" indent="-285750">
              <a:buFont typeface="Arial" panose="020B0604020202020204" pitchFamily="34" charset="0"/>
              <a:buChar char="•"/>
            </a:pPr>
            <a:r>
              <a:rPr lang="fr-FR" sz="1400" dirty="0"/>
              <a:t>Le Nigéria etc…</a:t>
            </a:r>
          </a:p>
        </p:txBody>
      </p:sp>
      <p:pic>
        <p:nvPicPr>
          <p:cNvPr id="8" name="Image 7">
            <a:extLst>
              <a:ext uri="{FF2B5EF4-FFF2-40B4-BE49-F238E27FC236}">
                <a16:creationId xmlns:a16="http://schemas.microsoft.com/office/drawing/2014/main" id="{F3939956-DE8B-CFA7-58E2-BB1A3875D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776"/>
            <a:ext cx="9144000" cy="3888432"/>
          </a:xfrm>
          <a:prstGeom prst="rect">
            <a:avLst/>
          </a:prstGeom>
        </p:spPr>
      </p:pic>
    </p:spTree>
    <p:extLst>
      <p:ext uri="{BB962C8B-B14F-4D97-AF65-F5344CB8AC3E}">
        <p14:creationId xmlns:p14="http://schemas.microsoft.com/office/powerpoint/2010/main" val="1202410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18FAE-106B-36AB-0137-A6792638DCEF}"/>
              </a:ext>
            </a:extLst>
          </p:cNvPr>
          <p:cNvSpPr>
            <a:spLocks noGrp="1"/>
          </p:cNvSpPr>
          <p:nvPr>
            <p:ph type="title"/>
          </p:nvPr>
        </p:nvSpPr>
        <p:spPr>
          <a:xfrm>
            <a:off x="0" y="0"/>
            <a:ext cx="9144000" cy="548680"/>
          </a:xfrm>
          <a:solidFill>
            <a:schemeClr val="accent6">
              <a:lumMod val="20000"/>
              <a:lumOff val="80000"/>
            </a:schemeClr>
          </a:solidFill>
        </p:spPr>
        <p:txBody>
          <a:bodyPr>
            <a:normAutofit fontScale="90000"/>
          </a:bodyPr>
          <a:lstStyle/>
          <a:p>
            <a:r>
              <a:rPr lang="fr-FR" sz="3100" dirty="0"/>
              <a:t>Histogrammes – </a:t>
            </a:r>
            <a:r>
              <a:rPr lang="fr-FR" sz="3100" dirty="0" err="1"/>
              <a:t>Boxplots</a:t>
            </a:r>
            <a:r>
              <a:rPr lang="fr-FR" sz="3100" dirty="0"/>
              <a:t> – Corrélations</a:t>
            </a:r>
          </a:p>
        </p:txBody>
      </p:sp>
      <p:sp>
        <p:nvSpPr>
          <p:cNvPr id="3" name="Espace réservé du contenu 2">
            <a:extLst>
              <a:ext uri="{FF2B5EF4-FFF2-40B4-BE49-F238E27FC236}">
                <a16:creationId xmlns:a16="http://schemas.microsoft.com/office/drawing/2014/main" id="{085BB98E-9CEE-ACB5-79CD-759EBB478CE4}"/>
              </a:ext>
            </a:extLst>
          </p:cNvPr>
          <p:cNvSpPr>
            <a:spLocks noGrp="1"/>
          </p:cNvSpPr>
          <p:nvPr>
            <p:ph sz="quarter" idx="1"/>
          </p:nvPr>
        </p:nvSpPr>
        <p:spPr>
          <a:xfrm>
            <a:off x="0" y="548680"/>
            <a:ext cx="9144000" cy="6309320"/>
          </a:xfrm>
          <a:solidFill>
            <a:schemeClr val="accent6">
              <a:lumMod val="20000"/>
              <a:lumOff val="80000"/>
            </a:schemeClr>
          </a:solidFill>
        </p:spPr>
        <p:txBody>
          <a:bodyPr/>
          <a:lstStyle/>
          <a:p>
            <a:r>
              <a:rPr lang="fr-FR" dirty="0"/>
              <a:t>Matrice de corrélation entre les indicateurs choisis</a:t>
            </a:r>
          </a:p>
          <a:p>
            <a:endParaRPr lang="fr-FR" dirty="0"/>
          </a:p>
        </p:txBody>
      </p:sp>
      <p:pic>
        <p:nvPicPr>
          <p:cNvPr id="5" name="Image 4">
            <a:extLst>
              <a:ext uri="{FF2B5EF4-FFF2-40B4-BE49-F238E27FC236}">
                <a16:creationId xmlns:a16="http://schemas.microsoft.com/office/drawing/2014/main" id="{93724E08-DE8F-4310-CB75-1AE8A06B0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1052736"/>
            <a:ext cx="5760640" cy="5805264"/>
          </a:xfrm>
          <a:prstGeom prst="rect">
            <a:avLst/>
          </a:prstGeom>
        </p:spPr>
      </p:pic>
      <p:sp>
        <p:nvSpPr>
          <p:cNvPr id="6" name="Rectangle : coins arrondis 5">
            <a:extLst>
              <a:ext uri="{FF2B5EF4-FFF2-40B4-BE49-F238E27FC236}">
                <a16:creationId xmlns:a16="http://schemas.microsoft.com/office/drawing/2014/main" id="{2CCCE66E-E716-EA8D-02AE-3A0BBFE46F39}"/>
              </a:ext>
            </a:extLst>
          </p:cNvPr>
          <p:cNvSpPr/>
          <p:nvPr/>
        </p:nvSpPr>
        <p:spPr>
          <a:xfrm>
            <a:off x="0" y="1052736"/>
            <a:ext cx="3275856" cy="5760640"/>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Ces corrélation montrent que : </a:t>
            </a:r>
          </a:p>
          <a:p>
            <a:pPr marL="171450" indent="-171450">
              <a:buFont typeface="Arial" panose="020B0604020202020204" pitchFamily="34" charset="0"/>
              <a:buChar char="•"/>
            </a:pPr>
            <a:r>
              <a:rPr lang="fr-FR" sz="1200" dirty="0"/>
              <a:t>Plus de jeunes (15-24 ans) signifie plus d'inscriptions dans le secondaire et le tertiaire.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meilleur accès à Internet est lié à des inscriptions plus élevées dans le secondaire et le supérieur.</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Un PIB plus élevé favorise l’accès à Internet et aux ordinateurs.</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Les Dépenses en Éducation influencent l’accès scolaire</a:t>
            </a:r>
          </a:p>
        </p:txBody>
      </p:sp>
    </p:spTree>
    <p:extLst>
      <p:ext uri="{BB962C8B-B14F-4D97-AF65-F5344CB8AC3E}">
        <p14:creationId xmlns:p14="http://schemas.microsoft.com/office/powerpoint/2010/main" val="73329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8763A9-CE90-A1FA-CE57-5819218B6B29}"/>
              </a:ext>
            </a:extLst>
          </p:cNvPr>
          <p:cNvSpPr>
            <a:spLocks noGrp="1"/>
          </p:cNvSpPr>
          <p:nvPr>
            <p:ph type="title"/>
          </p:nvPr>
        </p:nvSpPr>
        <p:spPr>
          <a:xfrm>
            <a:off x="0" y="0"/>
            <a:ext cx="9144000" cy="764704"/>
          </a:xfrm>
          <a:solidFill>
            <a:schemeClr val="accent6">
              <a:lumMod val="20000"/>
              <a:lumOff val="80000"/>
            </a:schemeClr>
          </a:solidFill>
        </p:spPr>
        <p:txBody>
          <a:bodyPr/>
          <a:lstStyle/>
          <a:p>
            <a:r>
              <a:rPr lang="fr-FR" dirty="0"/>
              <a:t>Réduction des indicateurs</a:t>
            </a:r>
          </a:p>
        </p:txBody>
      </p:sp>
      <p:sp>
        <p:nvSpPr>
          <p:cNvPr id="3" name="Espace réservé du contenu 2">
            <a:extLst>
              <a:ext uri="{FF2B5EF4-FFF2-40B4-BE49-F238E27FC236}">
                <a16:creationId xmlns:a16="http://schemas.microsoft.com/office/drawing/2014/main" id="{A7F79613-6C45-C2E1-26D5-F61AA34E8B1D}"/>
              </a:ext>
            </a:extLst>
          </p:cNvPr>
          <p:cNvSpPr>
            <a:spLocks noGrp="1"/>
          </p:cNvSpPr>
          <p:nvPr>
            <p:ph sz="quarter" idx="1"/>
          </p:nvPr>
        </p:nvSpPr>
        <p:spPr>
          <a:xfrm>
            <a:off x="0" y="764704"/>
            <a:ext cx="9144000" cy="6093296"/>
          </a:xfrm>
          <a:solidFill>
            <a:schemeClr val="accent6">
              <a:lumMod val="20000"/>
              <a:lumOff val="80000"/>
            </a:schemeClr>
          </a:solidFill>
        </p:spPr>
        <p:txBody>
          <a:bodyPr/>
          <a:lstStyle/>
          <a:p>
            <a:r>
              <a:rPr lang="fr-FR" sz="2400" dirty="0"/>
              <a:t>Création d'un </a:t>
            </a:r>
            <a:r>
              <a:rPr lang="fr-FR" sz="2400" dirty="0" err="1"/>
              <a:t>dataframe</a:t>
            </a:r>
            <a:r>
              <a:rPr lang="fr-FR" sz="2400" dirty="0"/>
              <a:t> pivoté contenant uniquement les indicateurs sélectionnés pour l'analyse</a:t>
            </a:r>
          </a:p>
          <a:p>
            <a:r>
              <a:rPr lang="fr-FR" sz="2400" b="1" dirty="0"/>
              <a:t>Indicateurs retenus</a:t>
            </a:r>
          </a:p>
        </p:txBody>
      </p:sp>
      <p:sp>
        <p:nvSpPr>
          <p:cNvPr id="4" name="Rectangle : coins arrondis 3">
            <a:extLst>
              <a:ext uri="{FF2B5EF4-FFF2-40B4-BE49-F238E27FC236}">
                <a16:creationId xmlns:a16="http://schemas.microsoft.com/office/drawing/2014/main" id="{7533ECD2-AEF4-A86D-6375-8597EB6C7C6F}"/>
              </a:ext>
            </a:extLst>
          </p:cNvPr>
          <p:cNvSpPr/>
          <p:nvPr/>
        </p:nvSpPr>
        <p:spPr>
          <a:xfrm>
            <a:off x="467544" y="2132856"/>
            <a:ext cx="2664296" cy="4752528"/>
          </a:xfrm>
          <a:prstGeom prst="roundRect">
            <a:avLst/>
          </a:prstGeom>
          <a:solidFill>
            <a:srgbClr val="486F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sng" strike="noStrike" kern="1200" cap="none" spc="0" normalizeH="0" baseline="0" noProof="0" dirty="0">
              <a:ln>
                <a:noFill/>
              </a:ln>
              <a:solidFill>
                <a:srgbClr val="FFFFFF"/>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sng" strike="noStrike" kern="1200" cap="none" spc="0" normalizeH="0" baseline="0" noProof="0" dirty="0">
                <a:ln>
                  <a:noFill/>
                </a:ln>
                <a:solidFill>
                  <a:srgbClr val="FFFFFF"/>
                </a:solidFill>
                <a:effectLst/>
                <a:uLnTx/>
                <a:uFillTx/>
                <a:latin typeface="Gill Sans MT"/>
                <a:ea typeface="+mn-ea"/>
                <a:cs typeface="+mn-cs"/>
              </a:rPr>
              <a:t>Indicateurs démographiques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sng" strike="noStrike" kern="1200" cap="none" spc="0" normalizeH="0" baseline="0" noProof="0" dirty="0">
              <a:ln>
                <a:noFill/>
              </a:ln>
              <a:solidFill>
                <a:srgbClr val="FFFFFF"/>
              </a:solidFill>
              <a:effectLst/>
              <a:uLnTx/>
              <a:uFillTx/>
              <a:latin typeface="Gill Sans MT"/>
              <a:ea typeface="+mn-ea"/>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Pourcentage population des 15-24 ans</a:t>
            </a:r>
          </a:p>
          <a:p>
            <a:pPr marR="0" lvl="0" defTabSz="914400" rtl="0" eaLnBrk="1" fontAlgn="auto" latinLnBrk="0" hangingPunct="1">
              <a:lnSpc>
                <a:spcPct val="100000"/>
              </a:lnSpc>
              <a:spcBef>
                <a:spcPts val="0"/>
              </a:spcBef>
              <a:spcAft>
                <a:spcPts val="0"/>
              </a:spcAft>
              <a:buClrTx/>
              <a:buSzTx/>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Taux brut inscription enseignement TER</a:t>
            </a:r>
          </a:p>
          <a:p>
            <a:pPr marR="0" lvl="0" defTabSz="914400" rtl="0" eaLnBrk="1" fontAlgn="auto" latinLnBrk="0" hangingPunct="1">
              <a:lnSpc>
                <a:spcPct val="100000"/>
              </a:lnSpc>
              <a:spcBef>
                <a:spcPts val="0"/>
              </a:spcBef>
              <a:spcAft>
                <a:spcPts val="0"/>
              </a:spcAft>
              <a:buClrTx/>
              <a:buSzTx/>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Taux brut inscription enseignement SEC</a:t>
            </a:r>
          </a:p>
          <a:p>
            <a:pPr marR="0" lvl="0" defTabSz="914400" rtl="0" eaLnBrk="1" fontAlgn="auto" latinLnBrk="0" hangingPunct="1">
              <a:lnSpc>
                <a:spcPct val="100000"/>
              </a:lnSpc>
              <a:spcBef>
                <a:spcPts val="0"/>
              </a:spcBef>
              <a:spcAft>
                <a:spcPts val="0"/>
              </a:spcAft>
              <a:buClrTx/>
              <a:buSzTx/>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Nombre total étudiants inscrits enseignement TER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SP.POP.1524.TO.UN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SE.TER.ENRR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SE.SEC.ENRR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SE.TER.ENRL</a:t>
            </a:r>
          </a:p>
        </p:txBody>
      </p:sp>
      <p:sp>
        <p:nvSpPr>
          <p:cNvPr id="5" name="Rectangle : coins arrondis 4">
            <a:extLst>
              <a:ext uri="{FF2B5EF4-FFF2-40B4-BE49-F238E27FC236}">
                <a16:creationId xmlns:a16="http://schemas.microsoft.com/office/drawing/2014/main" id="{3900FF3A-DD3D-61D7-2D1F-EA215B86DE60}"/>
              </a:ext>
            </a:extLst>
          </p:cNvPr>
          <p:cNvSpPr/>
          <p:nvPr/>
        </p:nvSpPr>
        <p:spPr>
          <a:xfrm>
            <a:off x="3491880" y="2132856"/>
            <a:ext cx="2592288" cy="4725144"/>
          </a:xfrm>
          <a:prstGeom prst="roundRect">
            <a:avLst/>
          </a:prstGeom>
          <a:solidFill>
            <a:srgbClr val="2B53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0" i="0" u="sng" strike="noStrike" kern="1200" cap="none" spc="0" normalizeH="0" baseline="0" noProof="0" dirty="0">
                <a:ln>
                  <a:noFill/>
                </a:ln>
                <a:solidFill>
                  <a:srgbClr val="FFFFFF"/>
                </a:solidFill>
                <a:effectLst/>
                <a:uLnTx/>
                <a:uFillTx/>
                <a:latin typeface="Gill Sans MT"/>
                <a:ea typeface="+mn-ea"/>
                <a:cs typeface="+mn-cs"/>
              </a:rPr>
              <a:t>Indicateurs Numériques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sng" strike="noStrike" kern="1200" cap="none" spc="0" normalizeH="0" baseline="0" noProof="0" dirty="0">
              <a:ln>
                <a:noFill/>
              </a:ln>
              <a:solidFill>
                <a:srgbClr val="FFFFFF"/>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sng" strike="noStrike" kern="1200" cap="none" spc="0" normalizeH="0" baseline="0" noProof="0" dirty="0">
              <a:ln>
                <a:noFill/>
              </a:ln>
              <a:solidFill>
                <a:srgbClr val="FFFFFF"/>
              </a:solidFill>
              <a:effectLst/>
              <a:uLnTx/>
              <a:uFillTx/>
              <a:latin typeface="Gill Sans MT"/>
              <a:ea typeface="+mn-ea"/>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Pourcentage population utilisant Internet</a:t>
            </a:r>
          </a:p>
          <a:p>
            <a:pPr marR="0" lvl="0" defTabSz="914400" rtl="0" eaLnBrk="1" fontAlgn="auto" latinLnBrk="0" hangingPunct="1">
              <a:lnSpc>
                <a:spcPct val="100000"/>
              </a:lnSpc>
              <a:spcBef>
                <a:spcPts val="0"/>
              </a:spcBef>
              <a:spcAft>
                <a:spcPts val="0"/>
              </a:spcAft>
              <a:buClrTx/>
              <a:buSzTx/>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Nombre ordinateurs personnels pour 100 habitants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IT.NET.USER.P2                        IT.CMP.PCMP.P2</a:t>
            </a:r>
          </a:p>
        </p:txBody>
      </p:sp>
      <p:sp>
        <p:nvSpPr>
          <p:cNvPr id="6" name="Rectangle : coins arrondis 5">
            <a:extLst>
              <a:ext uri="{FF2B5EF4-FFF2-40B4-BE49-F238E27FC236}">
                <a16:creationId xmlns:a16="http://schemas.microsoft.com/office/drawing/2014/main" id="{7A25B122-28B5-FE0C-AC92-A7F09F4A4E29}"/>
              </a:ext>
            </a:extLst>
          </p:cNvPr>
          <p:cNvSpPr/>
          <p:nvPr/>
        </p:nvSpPr>
        <p:spPr>
          <a:xfrm>
            <a:off x="6444208" y="2131322"/>
            <a:ext cx="2592288" cy="4725144"/>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sng" strike="noStrike" kern="1200" cap="none" spc="0" normalizeH="0" baseline="0" noProof="0" dirty="0">
                <a:ln>
                  <a:noFill/>
                </a:ln>
                <a:solidFill>
                  <a:srgbClr val="FFFFFF"/>
                </a:solidFill>
                <a:effectLst/>
                <a:uLnTx/>
                <a:uFillTx/>
                <a:latin typeface="Gill Sans MT"/>
                <a:ea typeface="+mn-ea"/>
                <a:cs typeface="+mn-cs"/>
              </a:rPr>
              <a:t>Indicateurs Economiques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u="sng" dirty="0">
              <a:solidFill>
                <a:srgbClr val="FFFFFF"/>
              </a:solidFill>
              <a:latin typeface="Gill Sans M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PIB par habitant (en PPP,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FFFFFF"/>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400" dirty="0">
              <a:solidFill>
                <a:srgbClr val="FFFFFF"/>
              </a:solidFill>
              <a:latin typeface="Gill Sans M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Gill Sans MT"/>
                <a:ea typeface="+mn-ea"/>
                <a:cs typeface="+mn-cs"/>
              </a:rPr>
              <a:t>NY.GDP.PCAP.PP.CD</a:t>
            </a:r>
          </a:p>
        </p:txBody>
      </p:sp>
    </p:spTree>
    <p:extLst>
      <p:ext uri="{BB962C8B-B14F-4D97-AF65-F5344CB8AC3E}">
        <p14:creationId xmlns:p14="http://schemas.microsoft.com/office/powerpoint/2010/main" val="1512403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DD3B43-1B2B-2DF7-C7DC-813369F35113}"/>
              </a:ext>
            </a:extLst>
          </p:cNvPr>
          <p:cNvSpPr>
            <a:spLocks noGrp="1"/>
          </p:cNvSpPr>
          <p:nvPr>
            <p:ph type="title"/>
          </p:nvPr>
        </p:nvSpPr>
        <p:spPr>
          <a:xfrm>
            <a:off x="0" y="0"/>
            <a:ext cx="9144000" cy="548680"/>
          </a:xfrm>
          <a:solidFill>
            <a:schemeClr val="accent6">
              <a:lumMod val="20000"/>
              <a:lumOff val="80000"/>
            </a:schemeClr>
          </a:solidFill>
        </p:spPr>
        <p:txBody>
          <a:bodyPr>
            <a:normAutofit fontScale="90000"/>
          </a:bodyPr>
          <a:lstStyle/>
          <a:p>
            <a:r>
              <a:rPr lang="fr-FR" dirty="0"/>
              <a:t>Dispersion</a:t>
            </a:r>
          </a:p>
        </p:txBody>
      </p:sp>
      <p:sp>
        <p:nvSpPr>
          <p:cNvPr id="3" name="Espace réservé du contenu 2">
            <a:extLst>
              <a:ext uri="{FF2B5EF4-FFF2-40B4-BE49-F238E27FC236}">
                <a16:creationId xmlns:a16="http://schemas.microsoft.com/office/drawing/2014/main" id="{203662C0-3667-CC5A-E84F-C161D4B73312}"/>
              </a:ext>
            </a:extLst>
          </p:cNvPr>
          <p:cNvSpPr>
            <a:spLocks noGrp="1"/>
          </p:cNvSpPr>
          <p:nvPr>
            <p:ph sz="quarter" idx="1"/>
          </p:nvPr>
        </p:nvSpPr>
        <p:spPr>
          <a:xfrm>
            <a:off x="0" y="548680"/>
            <a:ext cx="9144000" cy="6309320"/>
          </a:xfrm>
          <a:solidFill>
            <a:schemeClr val="accent6">
              <a:lumMod val="20000"/>
              <a:lumOff val="80000"/>
            </a:schemeClr>
          </a:solidFill>
        </p:spPr>
        <p:txBody>
          <a:bodyPr>
            <a:normAutofit/>
          </a:bodyPr>
          <a:lstStyle/>
          <a:p>
            <a:r>
              <a:rPr lang="fr-FR" sz="2000" dirty="0"/>
              <a:t>Générons une analyse croisée de deux indicateurs pour commencer à choisir les pays</a:t>
            </a:r>
          </a:p>
        </p:txBody>
      </p:sp>
      <p:pic>
        <p:nvPicPr>
          <p:cNvPr id="5" name="Image 4">
            <a:extLst>
              <a:ext uri="{FF2B5EF4-FFF2-40B4-BE49-F238E27FC236}">
                <a16:creationId xmlns:a16="http://schemas.microsoft.com/office/drawing/2014/main" id="{CA690A4F-751B-E093-8A66-332055AC9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760"/>
            <a:ext cx="9144000" cy="4320480"/>
          </a:xfrm>
          <a:prstGeom prst="rect">
            <a:avLst/>
          </a:prstGeom>
        </p:spPr>
      </p:pic>
      <p:sp>
        <p:nvSpPr>
          <p:cNvPr id="6" name="Rectangle : coins arrondis 5">
            <a:extLst>
              <a:ext uri="{FF2B5EF4-FFF2-40B4-BE49-F238E27FC236}">
                <a16:creationId xmlns:a16="http://schemas.microsoft.com/office/drawing/2014/main" id="{0E6F2938-4994-3BC8-0B85-191F2CD51462}"/>
              </a:ext>
            </a:extLst>
          </p:cNvPr>
          <p:cNvSpPr/>
          <p:nvPr/>
        </p:nvSpPr>
        <p:spPr>
          <a:xfrm>
            <a:off x="0" y="5733256"/>
            <a:ext cx="9144000" cy="1124744"/>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dirty="0"/>
              <a:t>Les pays qui réunissent les deux critères sont ceux dans le cadre supérieur droit du graphique :</a:t>
            </a:r>
          </a:p>
          <a:p>
            <a:pPr marL="285750" indent="-285750">
              <a:buFont typeface="Arial" panose="020B0604020202020204" pitchFamily="34" charset="0"/>
              <a:buChar char="•"/>
            </a:pPr>
            <a:r>
              <a:rPr lang="fr-FR" sz="1400" dirty="0"/>
              <a:t>Les Etats-Unis</a:t>
            </a:r>
          </a:p>
          <a:p>
            <a:pPr marL="285750" indent="-285750">
              <a:buFont typeface="Arial" panose="020B0604020202020204" pitchFamily="34" charset="0"/>
              <a:buChar char="•"/>
            </a:pPr>
            <a:r>
              <a:rPr lang="fr-FR" sz="1400" dirty="0"/>
              <a:t>La Russie</a:t>
            </a:r>
          </a:p>
          <a:p>
            <a:pPr marL="285750" indent="-285750">
              <a:buFont typeface="Arial" panose="020B0604020202020204" pitchFamily="34" charset="0"/>
              <a:buChar char="•"/>
            </a:pPr>
            <a:r>
              <a:rPr lang="fr-FR" sz="1400" dirty="0"/>
              <a:t>Le Japon</a:t>
            </a:r>
          </a:p>
          <a:p>
            <a:pPr marL="285750" indent="-285750">
              <a:buFont typeface="Arial" panose="020B0604020202020204" pitchFamily="34" charset="0"/>
              <a:buChar char="•"/>
            </a:pPr>
            <a:r>
              <a:rPr lang="fr-FR" sz="1400" dirty="0"/>
              <a:t>etc...</a:t>
            </a:r>
          </a:p>
        </p:txBody>
      </p:sp>
    </p:spTree>
    <p:extLst>
      <p:ext uri="{BB962C8B-B14F-4D97-AF65-F5344CB8AC3E}">
        <p14:creationId xmlns:p14="http://schemas.microsoft.com/office/powerpoint/2010/main" val="19740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9215DE-2174-2D23-283C-FEDCEFCB3310}"/>
              </a:ext>
            </a:extLst>
          </p:cNvPr>
          <p:cNvSpPr>
            <a:spLocks noGrp="1"/>
          </p:cNvSpPr>
          <p:nvPr>
            <p:ph type="title"/>
          </p:nvPr>
        </p:nvSpPr>
        <p:spPr>
          <a:xfrm>
            <a:off x="0" y="0"/>
            <a:ext cx="9144000" cy="1052736"/>
          </a:xfrm>
          <a:solidFill>
            <a:schemeClr val="accent6">
              <a:lumMod val="20000"/>
              <a:lumOff val="80000"/>
            </a:schemeClr>
          </a:solidFill>
        </p:spPr>
        <p:txBody>
          <a:bodyPr>
            <a:normAutofit fontScale="90000"/>
          </a:bodyPr>
          <a:lstStyle/>
          <a:p>
            <a:r>
              <a:rPr lang="fr-FR" dirty="0"/>
              <a:t>Exemple de statistiques descriptives par région pour l’accès à internet</a:t>
            </a:r>
          </a:p>
        </p:txBody>
      </p:sp>
      <p:sp>
        <p:nvSpPr>
          <p:cNvPr id="10" name="Flèche : gauche 9">
            <a:extLst>
              <a:ext uri="{FF2B5EF4-FFF2-40B4-BE49-F238E27FC236}">
                <a16:creationId xmlns:a16="http://schemas.microsoft.com/office/drawing/2014/main" id="{84F50D4B-D284-22A3-28CB-D47DC41538ED}"/>
              </a:ext>
            </a:extLst>
          </p:cNvPr>
          <p:cNvSpPr/>
          <p:nvPr/>
        </p:nvSpPr>
        <p:spPr>
          <a:xfrm>
            <a:off x="7829578" y="3443701"/>
            <a:ext cx="370384" cy="216024"/>
          </a:xfrm>
          <a:prstGeom prst="lef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gauche 10">
            <a:extLst>
              <a:ext uri="{FF2B5EF4-FFF2-40B4-BE49-F238E27FC236}">
                <a16:creationId xmlns:a16="http://schemas.microsoft.com/office/drawing/2014/main" id="{3136D3FB-E856-4E7E-AA9C-2E554416F836}"/>
              </a:ext>
            </a:extLst>
          </p:cNvPr>
          <p:cNvSpPr/>
          <p:nvPr/>
        </p:nvSpPr>
        <p:spPr>
          <a:xfrm>
            <a:off x="7821233" y="4005064"/>
            <a:ext cx="370384" cy="216024"/>
          </a:xfrm>
          <a:prstGeom prst="lef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gauche 11">
            <a:extLst>
              <a:ext uri="{FF2B5EF4-FFF2-40B4-BE49-F238E27FC236}">
                <a16:creationId xmlns:a16="http://schemas.microsoft.com/office/drawing/2014/main" id="{EB8A12A0-8BA7-F190-60E1-15EBAC1F4E67}"/>
              </a:ext>
            </a:extLst>
          </p:cNvPr>
          <p:cNvSpPr/>
          <p:nvPr/>
        </p:nvSpPr>
        <p:spPr>
          <a:xfrm>
            <a:off x="7827703" y="4351734"/>
            <a:ext cx="378396" cy="216024"/>
          </a:xfrm>
          <a:prstGeom prst="lef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3">
            <a:extLst>
              <a:ext uri="{FF2B5EF4-FFF2-40B4-BE49-F238E27FC236}">
                <a16:creationId xmlns:a16="http://schemas.microsoft.com/office/drawing/2014/main" id="{A237390F-4A09-67A1-7FF7-D9ADA564CE2C}"/>
              </a:ext>
            </a:extLst>
          </p:cNvPr>
          <p:cNvSpPr>
            <a:spLocks noGrp="1"/>
          </p:cNvSpPr>
          <p:nvPr>
            <p:ph sz="quarter" idx="1"/>
          </p:nvPr>
        </p:nvSpPr>
        <p:spPr>
          <a:xfrm>
            <a:off x="0" y="1052736"/>
            <a:ext cx="9144000" cy="5805264"/>
          </a:xfrm>
          <a:solidFill>
            <a:schemeClr val="accent6">
              <a:lumMod val="20000"/>
              <a:lumOff val="80000"/>
            </a:schemeClr>
          </a:solidFill>
        </p:spPr>
        <p:txBody>
          <a:bodyPr/>
          <a:lstStyle/>
          <a:p>
            <a:endParaRPr lang="fr-FR" dirty="0"/>
          </a:p>
          <a:p>
            <a:endParaRPr lang="fr-FR" dirty="0"/>
          </a:p>
          <a:p>
            <a:endParaRPr lang="fr-FR" dirty="0"/>
          </a:p>
        </p:txBody>
      </p:sp>
      <p:pic>
        <p:nvPicPr>
          <p:cNvPr id="15" name="Espace réservé du contenu 8">
            <a:extLst>
              <a:ext uri="{FF2B5EF4-FFF2-40B4-BE49-F238E27FC236}">
                <a16:creationId xmlns:a16="http://schemas.microsoft.com/office/drawing/2014/main" id="{7330009D-B9D9-67E5-0022-DD1C30E19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5" y="1340768"/>
            <a:ext cx="8943993" cy="3960440"/>
          </a:xfrm>
          <a:prstGeom prst="rect">
            <a:avLst/>
          </a:prstGeom>
        </p:spPr>
      </p:pic>
      <p:sp>
        <p:nvSpPr>
          <p:cNvPr id="16" name="Flèche : gauche 15">
            <a:extLst>
              <a:ext uri="{FF2B5EF4-FFF2-40B4-BE49-F238E27FC236}">
                <a16:creationId xmlns:a16="http://schemas.microsoft.com/office/drawing/2014/main" id="{C8361B04-D0D3-CAAE-942F-40C6189BF55E}"/>
              </a:ext>
            </a:extLst>
          </p:cNvPr>
          <p:cNvSpPr/>
          <p:nvPr/>
        </p:nvSpPr>
        <p:spPr>
          <a:xfrm>
            <a:off x="8553703" y="2998784"/>
            <a:ext cx="384866" cy="193183"/>
          </a:xfrm>
          <a:prstGeom prst="lef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gauche 16">
            <a:extLst>
              <a:ext uri="{FF2B5EF4-FFF2-40B4-BE49-F238E27FC236}">
                <a16:creationId xmlns:a16="http://schemas.microsoft.com/office/drawing/2014/main" id="{E2A3600C-F80E-5626-8212-B86FE0139879}"/>
              </a:ext>
            </a:extLst>
          </p:cNvPr>
          <p:cNvSpPr/>
          <p:nvPr/>
        </p:nvSpPr>
        <p:spPr>
          <a:xfrm>
            <a:off x="8536672" y="3811881"/>
            <a:ext cx="401897" cy="193183"/>
          </a:xfrm>
          <a:prstGeom prst="lef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 gauche 17">
            <a:extLst>
              <a:ext uri="{FF2B5EF4-FFF2-40B4-BE49-F238E27FC236}">
                <a16:creationId xmlns:a16="http://schemas.microsoft.com/office/drawing/2014/main" id="{DE5C167D-4A11-3F9A-6A71-DBAAC60A5A0A}"/>
              </a:ext>
            </a:extLst>
          </p:cNvPr>
          <p:cNvSpPr/>
          <p:nvPr/>
        </p:nvSpPr>
        <p:spPr>
          <a:xfrm>
            <a:off x="8536671" y="4277900"/>
            <a:ext cx="401897" cy="193183"/>
          </a:xfrm>
          <a:prstGeom prst="lef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B43A8FA0-4BDA-AD7F-DEED-4AFFD44D0A5B}"/>
              </a:ext>
            </a:extLst>
          </p:cNvPr>
          <p:cNvSpPr/>
          <p:nvPr/>
        </p:nvSpPr>
        <p:spPr>
          <a:xfrm>
            <a:off x="20495" y="5524382"/>
            <a:ext cx="9144000" cy="1378310"/>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dirty="0"/>
              <a:t>L’</a:t>
            </a:r>
            <a:r>
              <a:rPr lang="fr-FR" sz="1400" b="1" dirty="0"/>
              <a:t>Amérique du Nord </a:t>
            </a:r>
          </a:p>
          <a:p>
            <a:r>
              <a:rPr lang="fr-FR" sz="1400" dirty="0"/>
              <a:t>L’</a:t>
            </a:r>
            <a:r>
              <a:rPr lang="fr-FR" sz="1400" b="1" dirty="0"/>
              <a:t>Europe et l’Asie Centrale</a:t>
            </a:r>
            <a:r>
              <a:rPr lang="fr-FR" sz="1400" dirty="0"/>
              <a:t>, </a:t>
            </a:r>
          </a:p>
          <a:p>
            <a:r>
              <a:rPr lang="fr-FR" sz="1400" dirty="0"/>
              <a:t>Et L'Afrique</a:t>
            </a:r>
            <a:r>
              <a:rPr lang="fr-FR" sz="1400" b="1" dirty="0"/>
              <a:t> du Nord et Moyen-Orient </a:t>
            </a:r>
          </a:p>
          <a:p>
            <a:endParaRPr lang="fr-FR" sz="1400" b="1" dirty="0"/>
          </a:p>
          <a:p>
            <a:r>
              <a:rPr lang="fr-FR" sz="1400" dirty="0"/>
              <a:t>sont les régions où l’implantation d’internet est la plus élevée </a:t>
            </a:r>
          </a:p>
        </p:txBody>
      </p:sp>
    </p:spTree>
    <p:extLst>
      <p:ext uri="{BB962C8B-B14F-4D97-AF65-F5344CB8AC3E}">
        <p14:creationId xmlns:p14="http://schemas.microsoft.com/office/powerpoint/2010/main" val="2548543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4782B0-8EEA-80E5-87BD-AA3A54FA3418}"/>
              </a:ext>
            </a:extLst>
          </p:cNvPr>
          <p:cNvSpPr>
            <a:spLocks noGrp="1"/>
          </p:cNvSpPr>
          <p:nvPr>
            <p:ph type="title"/>
          </p:nvPr>
        </p:nvSpPr>
        <p:spPr>
          <a:xfrm>
            <a:off x="0" y="0"/>
            <a:ext cx="9144000" cy="548680"/>
          </a:xfrm>
          <a:solidFill>
            <a:schemeClr val="accent6">
              <a:lumMod val="20000"/>
              <a:lumOff val="80000"/>
            </a:schemeClr>
          </a:solidFill>
        </p:spPr>
        <p:txBody>
          <a:bodyPr>
            <a:normAutofit fontScale="90000"/>
          </a:bodyPr>
          <a:lstStyle/>
          <a:p>
            <a:r>
              <a:rPr lang="fr-FR" dirty="0"/>
              <a:t>Les régions a fort potentiel</a:t>
            </a:r>
          </a:p>
        </p:txBody>
      </p:sp>
      <p:sp>
        <p:nvSpPr>
          <p:cNvPr id="3" name="Espace réservé du contenu 2">
            <a:extLst>
              <a:ext uri="{FF2B5EF4-FFF2-40B4-BE49-F238E27FC236}">
                <a16:creationId xmlns:a16="http://schemas.microsoft.com/office/drawing/2014/main" id="{BFA2D404-C6AA-5A40-58A5-F265EE044A75}"/>
              </a:ext>
            </a:extLst>
          </p:cNvPr>
          <p:cNvSpPr>
            <a:spLocks noGrp="1"/>
          </p:cNvSpPr>
          <p:nvPr>
            <p:ph sz="quarter" idx="1"/>
          </p:nvPr>
        </p:nvSpPr>
        <p:spPr>
          <a:xfrm>
            <a:off x="0" y="548680"/>
            <a:ext cx="9144000" cy="6309320"/>
          </a:xfrm>
          <a:solidFill>
            <a:schemeClr val="accent6">
              <a:lumMod val="20000"/>
              <a:lumOff val="80000"/>
            </a:schemeClr>
          </a:solidFill>
        </p:spPr>
        <p:txBody>
          <a:bodyPr>
            <a:normAutofit/>
          </a:bodyPr>
          <a:lstStyle/>
          <a:p>
            <a:r>
              <a:rPr lang="fr-FR" sz="2400" dirty="0"/>
              <a:t>Echantillon des graphiques obtenus pour trois de nos sept indicateurs</a:t>
            </a:r>
          </a:p>
          <a:p>
            <a:endParaRPr lang="fr-FR" dirty="0"/>
          </a:p>
          <a:p>
            <a:endParaRPr lang="fr-FR" dirty="0"/>
          </a:p>
          <a:p>
            <a:endParaRPr lang="fr-FR" dirty="0"/>
          </a:p>
          <a:p>
            <a:pPr marL="0" indent="0">
              <a:buNone/>
            </a:pP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sz="1800" dirty="0"/>
          </a:p>
          <a:p>
            <a:pPr marL="0" indent="0">
              <a:buNone/>
            </a:pPr>
            <a:endParaRPr lang="fr-FR" sz="1800" dirty="0"/>
          </a:p>
        </p:txBody>
      </p:sp>
      <p:pic>
        <p:nvPicPr>
          <p:cNvPr id="10" name="Espace réservé du contenu 6">
            <a:extLst>
              <a:ext uri="{FF2B5EF4-FFF2-40B4-BE49-F238E27FC236}">
                <a16:creationId xmlns:a16="http://schemas.microsoft.com/office/drawing/2014/main" id="{6C09B401-AA04-DD53-E3EC-8133575D7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1" y="1090056"/>
            <a:ext cx="4283968" cy="2664296"/>
          </a:xfrm>
          <a:prstGeom prst="rect">
            <a:avLst/>
          </a:prstGeom>
          <a:solidFill>
            <a:schemeClr val="accent6">
              <a:lumMod val="20000"/>
              <a:lumOff val="80000"/>
            </a:schemeClr>
          </a:solidFill>
        </p:spPr>
      </p:pic>
      <p:pic>
        <p:nvPicPr>
          <p:cNvPr id="14" name="Image 13">
            <a:extLst>
              <a:ext uri="{FF2B5EF4-FFF2-40B4-BE49-F238E27FC236}">
                <a16:creationId xmlns:a16="http://schemas.microsoft.com/office/drawing/2014/main" id="{13F1F797-ABA5-3906-1BCE-F71FA757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122" y="1082335"/>
            <a:ext cx="4788024" cy="2679739"/>
          </a:xfrm>
          <a:prstGeom prst="rect">
            <a:avLst/>
          </a:prstGeom>
        </p:spPr>
      </p:pic>
      <p:pic>
        <p:nvPicPr>
          <p:cNvPr id="16" name="Image 15">
            <a:extLst>
              <a:ext uri="{FF2B5EF4-FFF2-40B4-BE49-F238E27FC236}">
                <a16:creationId xmlns:a16="http://schemas.microsoft.com/office/drawing/2014/main" id="{DF1D2EBD-5543-A9CC-29C3-1FD255413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3" y="4221088"/>
            <a:ext cx="4464496" cy="2391707"/>
          </a:xfrm>
          <a:prstGeom prst="rect">
            <a:avLst/>
          </a:prstGeom>
        </p:spPr>
      </p:pic>
      <p:sp>
        <p:nvSpPr>
          <p:cNvPr id="17" name="Rectangle : coins arrondis 16">
            <a:extLst>
              <a:ext uri="{FF2B5EF4-FFF2-40B4-BE49-F238E27FC236}">
                <a16:creationId xmlns:a16="http://schemas.microsoft.com/office/drawing/2014/main" id="{678761F1-4426-1382-5094-A20EF8B509B7}"/>
              </a:ext>
            </a:extLst>
          </p:cNvPr>
          <p:cNvSpPr/>
          <p:nvPr/>
        </p:nvSpPr>
        <p:spPr>
          <a:xfrm>
            <a:off x="4644008" y="3789040"/>
            <a:ext cx="4392488" cy="3024335"/>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
                <a:srgbClr val="7A7A7A"/>
              </a:buClr>
              <a:buSzPct val="76000"/>
              <a:buFont typeface="Wingdings 3"/>
              <a:buNone/>
              <a:tabLst/>
              <a:defRPr/>
            </a:pPr>
            <a:r>
              <a:rPr kumimoji="0" lang="fr-FR" sz="1200" b="1" i="0" u="sng" strike="noStrike" kern="1200" cap="none" spc="0" normalizeH="0" baseline="0" noProof="0" dirty="0">
                <a:ln>
                  <a:noFill/>
                </a:ln>
                <a:solidFill>
                  <a:schemeClr val="tx1">
                    <a:lumMod val="95000"/>
                    <a:lumOff val="5000"/>
                  </a:schemeClr>
                </a:solidFill>
                <a:effectLst/>
                <a:uLnTx/>
                <a:uFillTx/>
                <a:latin typeface="Gill Sans MT"/>
                <a:ea typeface="+mn-ea"/>
                <a:cs typeface="+mn-cs"/>
              </a:rPr>
              <a:t>Top régions </a:t>
            </a:r>
          </a:p>
          <a:p>
            <a:pPr marL="274320" marR="0" lvl="0" indent="-274320" algn="l" defTabSz="914400" rtl="0" eaLnBrk="1" fontAlgn="auto" latinLnBrk="0" hangingPunct="1">
              <a:lnSpc>
                <a:spcPct val="100000"/>
              </a:lnSpc>
              <a:spcBef>
                <a:spcPts val="600"/>
              </a:spcBef>
              <a:spcAft>
                <a:spcPts val="0"/>
              </a:spcAft>
              <a:buClr>
                <a:srgbClr val="7A7A7A"/>
              </a:buClr>
              <a:buSzPct val="76000"/>
              <a:buFont typeface="Arial" panose="020B0604020202020204" pitchFamily="34" charset="0"/>
              <a:buChar char="•"/>
              <a:tabLst/>
              <a:defRPr/>
            </a:pPr>
            <a:r>
              <a:rPr kumimoji="0" lang="fr-FR" sz="1200" b="1" i="0" u="sng" strike="noStrike" kern="1200" cap="none" spc="0" normalizeH="0" baseline="0" noProof="0" dirty="0">
                <a:ln>
                  <a:noFill/>
                </a:ln>
                <a:solidFill>
                  <a:schemeClr val="tx1">
                    <a:lumMod val="95000"/>
                    <a:lumOff val="5000"/>
                  </a:schemeClr>
                </a:solidFill>
                <a:effectLst/>
                <a:uLnTx/>
                <a:uFillTx/>
                <a:latin typeface="Gill Sans MT"/>
                <a:ea typeface="+mn-ea"/>
                <a:cs typeface="+mn-cs"/>
              </a:rPr>
              <a:t>l'Amérique du Nord </a:t>
            </a:r>
            <a:r>
              <a:rPr kumimoji="0" lang="fr-FR" sz="1200" b="0" i="0" u="none" strike="noStrike" kern="1200" cap="none" spc="0" normalizeH="0" baseline="0" noProof="0" dirty="0">
                <a:ln>
                  <a:noFill/>
                </a:ln>
                <a:solidFill>
                  <a:schemeClr val="tx1">
                    <a:lumMod val="95000"/>
                    <a:lumOff val="5000"/>
                  </a:schemeClr>
                </a:solidFill>
                <a:effectLst/>
                <a:uLnTx/>
                <a:uFillTx/>
                <a:latin typeface="Gill Sans MT"/>
                <a:ea typeface="+mn-ea"/>
                <a:cs typeface="+mn-cs"/>
              </a:rPr>
              <a:t>:</a:t>
            </a:r>
            <a:r>
              <a:rPr kumimoji="0" lang="fr-FR" sz="1200" b="0" i="0" u="none" strike="noStrike" kern="1200" cap="none" spc="0" normalizeH="0" baseline="0" noProof="0" dirty="0">
                <a:ln>
                  <a:noFill/>
                </a:ln>
                <a:solidFill>
                  <a:schemeClr val="bg1"/>
                </a:solidFill>
                <a:effectLst/>
                <a:uLnTx/>
                <a:uFillTx/>
                <a:latin typeface="Gill Sans MT"/>
                <a:ea typeface="+mn-ea"/>
                <a:cs typeface="+mn-cs"/>
              </a:rPr>
              <a:t> Se distingue sur cinq des sept critères (Taux brut d'inscription dans l'enseignement TER, Nombre total d'étudiants inscrits, % de la population utilisant Internet, Nombre d'ordinateurs personnels pour 100 habitants, PIB par habitant). Cela en fait la région la plus forte en termes de potentiel pour </a:t>
            </a:r>
            <a:r>
              <a:rPr kumimoji="0" lang="fr-FR" sz="1200" b="0" i="0" u="none" strike="noStrike" kern="1200" cap="none" spc="0" normalizeH="0" baseline="0" noProof="0" dirty="0" err="1">
                <a:ln>
                  <a:noFill/>
                </a:ln>
                <a:solidFill>
                  <a:schemeClr val="bg1"/>
                </a:solidFill>
                <a:effectLst/>
                <a:uLnTx/>
                <a:uFillTx/>
                <a:latin typeface="Gill Sans MT"/>
                <a:ea typeface="+mn-ea"/>
                <a:cs typeface="+mn-cs"/>
              </a:rPr>
              <a:t>Academy</a:t>
            </a:r>
            <a:r>
              <a:rPr kumimoji="0" lang="fr-FR" sz="1200" b="0" i="0" u="none" strike="noStrike" kern="1200" cap="none" spc="0" normalizeH="0" baseline="0" noProof="0" dirty="0">
                <a:ln>
                  <a:noFill/>
                </a:ln>
                <a:solidFill>
                  <a:schemeClr val="bg1"/>
                </a:solidFill>
                <a:effectLst/>
                <a:uLnTx/>
                <a:uFillTx/>
                <a:latin typeface="Gill Sans MT"/>
                <a:ea typeface="+mn-ea"/>
                <a:cs typeface="+mn-cs"/>
              </a:rPr>
              <a:t>.</a:t>
            </a:r>
          </a:p>
          <a:p>
            <a:pPr marL="274320" marR="0" lvl="0" indent="-274320" algn="l" defTabSz="914400" rtl="0" eaLnBrk="1" fontAlgn="auto" latinLnBrk="0" hangingPunct="1">
              <a:lnSpc>
                <a:spcPct val="100000"/>
              </a:lnSpc>
              <a:spcBef>
                <a:spcPts val="600"/>
              </a:spcBef>
              <a:spcAft>
                <a:spcPts val="0"/>
              </a:spcAft>
              <a:buClr>
                <a:srgbClr val="7A7A7A"/>
              </a:buClr>
              <a:buSzPct val="76000"/>
              <a:buFont typeface="Arial" panose="020B0604020202020204" pitchFamily="34" charset="0"/>
              <a:buChar char="•"/>
              <a:tabLst/>
              <a:defRPr/>
            </a:pPr>
            <a:r>
              <a:rPr kumimoji="0" lang="fr-FR" sz="1200" b="1" i="0" u="sng" strike="noStrike" kern="1200" cap="none" spc="0" normalizeH="0" baseline="0" noProof="0" dirty="0">
                <a:ln>
                  <a:noFill/>
                </a:ln>
                <a:solidFill>
                  <a:schemeClr val="tx1">
                    <a:lumMod val="95000"/>
                    <a:lumOff val="5000"/>
                  </a:schemeClr>
                </a:solidFill>
                <a:effectLst/>
                <a:uLnTx/>
                <a:uFillTx/>
                <a:latin typeface="Gill Sans MT"/>
                <a:ea typeface="+mn-ea"/>
                <a:cs typeface="+mn-cs"/>
              </a:rPr>
              <a:t>l'Europe et l'Asie centrale </a:t>
            </a:r>
            <a:r>
              <a:rPr kumimoji="0" lang="fr-FR" sz="1200" b="0" i="0" u="none" strike="noStrike" kern="1200" cap="none" spc="0" normalizeH="0" baseline="0" noProof="0" dirty="0">
                <a:ln>
                  <a:noFill/>
                </a:ln>
                <a:solidFill>
                  <a:schemeClr val="bg1"/>
                </a:solidFill>
                <a:effectLst/>
                <a:uLnTx/>
                <a:uFillTx/>
                <a:latin typeface="Gill Sans MT"/>
                <a:ea typeface="+mn-ea"/>
                <a:cs typeface="+mn-cs"/>
              </a:rPr>
              <a:t>: Gagne dans trois critères (Taux brut d'inscription dans l'enseignement TER, Taux brut d'inscription dans l'enseignement SEC, PIB par habitant)</a:t>
            </a:r>
          </a:p>
          <a:p>
            <a:pPr marL="274320" marR="0" lvl="0" indent="-274320" algn="l" defTabSz="914400" rtl="0" eaLnBrk="1" fontAlgn="auto" latinLnBrk="0" hangingPunct="1">
              <a:lnSpc>
                <a:spcPct val="100000"/>
              </a:lnSpc>
              <a:spcBef>
                <a:spcPts val="600"/>
              </a:spcBef>
              <a:spcAft>
                <a:spcPts val="0"/>
              </a:spcAft>
              <a:buClr>
                <a:srgbClr val="7A7A7A"/>
              </a:buClr>
              <a:buSzPct val="76000"/>
              <a:buFont typeface="Arial" panose="020B0604020202020204" pitchFamily="34" charset="0"/>
              <a:buChar char="•"/>
              <a:tabLst/>
              <a:defRPr/>
            </a:pPr>
            <a:r>
              <a:rPr kumimoji="0" lang="fr-FR" sz="1200" b="1" i="0" u="sng" strike="noStrike" kern="1200" cap="none" spc="0" normalizeH="0" baseline="0" noProof="0" dirty="0">
                <a:ln>
                  <a:noFill/>
                </a:ln>
                <a:solidFill>
                  <a:schemeClr val="tx1">
                    <a:lumMod val="95000"/>
                    <a:lumOff val="5000"/>
                  </a:schemeClr>
                </a:solidFill>
                <a:effectLst/>
                <a:uLnTx/>
                <a:uFillTx/>
                <a:latin typeface="Gill Sans MT"/>
                <a:ea typeface="+mn-ea"/>
                <a:cs typeface="+mn-cs"/>
              </a:rPr>
              <a:t>l'Asie du Sud </a:t>
            </a:r>
            <a:r>
              <a:rPr kumimoji="0" lang="fr-FR" sz="1200" b="0" i="0" u="none" strike="noStrike" kern="1200" cap="none" spc="0" normalizeH="0" baseline="0" noProof="0" dirty="0">
                <a:ln>
                  <a:noFill/>
                </a:ln>
                <a:solidFill>
                  <a:schemeClr val="bg1"/>
                </a:solidFill>
                <a:effectLst/>
                <a:uLnTx/>
                <a:uFillTx/>
                <a:latin typeface="Gill Sans MT"/>
                <a:ea typeface="+mn-ea"/>
                <a:cs typeface="+mn-cs"/>
              </a:rPr>
              <a:t>: Gagne uniquement dans la population des jeunes âgés de 15 à 24 ans</a:t>
            </a:r>
          </a:p>
        </p:txBody>
      </p:sp>
    </p:spTree>
    <p:extLst>
      <p:ext uri="{BB962C8B-B14F-4D97-AF65-F5344CB8AC3E}">
        <p14:creationId xmlns:p14="http://schemas.microsoft.com/office/powerpoint/2010/main" val="196320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5617F7-7E66-1FA9-89C3-5C261FBDB148}"/>
              </a:ext>
            </a:extLst>
          </p:cNvPr>
          <p:cNvSpPr>
            <a:spLocks noGrp="1"/>
          </p:cNvSpPr>
          <p:nvPr>
            <p:ph type="title"/>
          </p:nvPr>
        </p:nvSpPr>
        <p:spPr>
          <a:xfrm>
            <a:off x="0" y="0"/>
            <a:ext cx="9144000" cy="548680"/>
          </a:xfrm>
          <a:solidFill>
            <a:schemeClr val="accent6">
              <a:lumMod val="20000"/>
              <a:lumOff val="80000"/>
            </a:schemeClr>
          </a:solidFill>
        </p:spPr>
        <p:txBody>
          <a:bodyPr>
            <a:normAutofit fontScale="90000"/>
          </a:bodyPr>
          <a:lstStyle/>
          <a:p>
            <a:r>
              <a:rPr lang="fr-FR" dirty="0"/>
              <a:t>Les pays à fort potentiel</a:t>
            </a:r>
          </a:p>
        </p:txBody>
      </p:sp>
      <p:sp>
        <p:nvSpPr>
          <p:cNvPr id="3" name="Espace réservé du contenu 2">
            <a:extLst>
              <a:ext uri="{FF2B5EF4-FFF2-40B4-BE49-F238E27FC236}">
                <a16:creationId xmlns:a16="http://schemas.microsoft.com/office/drawing/2014/main" id="{9EBAB186-78DF-9973-92E7-3EAC7928981E}"/>
              </a:ext>
            </a:extLst>
          </p:cNvPr>
          <p:cNvSpPr>
            <a:spLocks noGrp="1"/>
          </p:cNvSpPr>
          <p:nvPr>
            <p:ph sz="quarter" idx="1"/>
          </p:nvPr>
        </p:nvSpPr>
        <p:spPr>
          <a:xfrm>
            <a:off x="0" y="548680"/>
            <a:ext cx="9144000" cy="6309320"/>
          </a:xfrm>
          <a:solidFill>
            <a:schemeClr val="accent6">
              <a:lumMod val="20000"/>
              <a:lumOff val="80000"/>
            </a:schemeClr>
          </a:solidFill>
        </p:spPr>
        <p:txBody>
          <a:bodyPr/>
          <a:lstStyle/>
          <a:p>
            <a:r>
              <a:rPr lang="fr-FR" sz="2400" dirty="0"/>
              <a:t>Echantillon des graphiques obtenus pour deux de nos sept indicateurs</a:t>
            </a:r>
          </a:p>
        </p:txBody>
      </p:sp>
      <p:pic>
        <p:nvPicPr>
          <p:cNvPr id="9" name="Image 8">
            <a:extLst>
              <a:ext uri="{FF2B5EF4-FFF2-40B4-BE49-F238E27FC236}">
                <a16:creationId xmlns:a16="http://schemas.microsoft.com/office/drawing/2014/main" id="{61F5FA17-4A58-A558-6772-ABDD0E425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3168352"/>
          </a:xfrm>
          <a:prstGeom prst="rect">
            <a:avLst/>
          </a:prstGeom>
        </p:spPr>
      </p:pic>
      <p:pic>
        <p:nvPicPr>
          <p:cNvPr id="11" name="Image 10">
            <a:extLst>
              <a:ext uri="{FF2B5EF4-FFF2-40B4-BE49-F238E27FC236}">
                <a16:creationId xmlns:a16="http://schemas.microsoft.com/office/drawing/2014/main" id="{BA7889CA-108F-E9DE-D8AF-1662B1255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26005"/>
            <a:ext cx="9144000" cy="2431995"/>
          </a:xfrm>
          <a:prstGeom prst="rect">
            <a:avLst/>
          </a:prstGeom>
        </p:spPr>
      </p:pic>
    </p:spTree>
    <p:extLst>
      <p:ext uri="{BB962C8B-B14F-4D97-AF65-F5344CB8AC3E}">
        <p14:creationId xmlns:p14="http://schemas.microsoft.com/office/powerpoint/2010/main" val="1685860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4537B-DA9E-CC6D-2369-9543753F7D04}"/>
              </a:ext>
            </a:extLst>
          </p:cNvPr>
          <p:cNvSpPr>
            <a:spLocks noGrp="1"/>
          </p:cNvSpPr>
          <p:nvPr>
            <p:ph type="title"/>
          </p:nvPr>
        </p:nvSpPr>
        <p:spPr>
          <a:xfrm>
            <a:off x="0" y="0"/>
            <a:ext cx="9144000" cy="548680"/>
          </a:xfrm>
          <a:solidFill>
            <a:schemeClr val="accent6">
              <a:lumMod val="20000"/>
              <a:lumOff val="80000"/>
            </a:schemeClr>
          </a:solidFill>
        </p:spPr>
        <p:txBody>
          <a:bodyPr>
            <a:normAutofit fontScale="90000"/>
          </a:bodyPr>
          <a:lstStyle/>
          <a:p>
            <a:r>
              <a:rPr lang="fr-FR" dirty="0"/>
              <a:t>Top 10 des pays à fort potentiel</a:t>
            </a:r>
          </a:p>
        </p:txBody>
      </p:sp>
      <p:sp>
        <p:nvSpPr>
          <p:cNvPr id="3" name="Espace réservé du contenu 2">
            <a:extLst>
              <a:ext uri="{FF2B5EF4-FFF2-40B4-BE49-F238E27FC236}">
                <a16:creationId xmlns:a16="http://schemas.microsoft.com/office/drawing/2014/main" id="{6F0913C2-C1D3-0EE0-E65F-3EDF5BE50D96}"/>
              </a:ext>
            </a:extLst>
          </p:cNvPr>
          <p:cNvSpPr>
            <a:spLocks noGrp="1"/>
          </p:cNvSpPr>
          <p:nvPr>
            <p:ph sz="quarter" idx="1"/>
          </p:nvPr>
        </p:nvSpPr>
        <p:spPr>
          <a:xfrm>
            <a:off x="0" y="548680"/>
            <a:ext cx="9144000" cy="6309320"/>
          </a:xfrm>
          <a:solidFill>
            <a:schemeClr val="accent6">
              <a:lumMod val="20000"/>
              <a:lumOff val="80000"/>
            </a:schemeClr>
          </a:solidFill>
        </p:spPr>
        <p:txBody>
          <a:bodyPr/>
          <a:lstStyle/>
          <a:p>
            <a:endParaRPr lang="fr-FR" dirty="0"/>
          </a:p>
          <a:p>
            <a:endParaRPr lang="fr-FR" dirty="0"/>
          </a:p>
        </p:txBody>
      </p:sp>
      <p:pic>
        <p:nvPicPr>
          <p:cNvPr id="6" name="Image 5">
            <a:extLst>
              <a:ext uri="{FF2B5EF4-FFF2-40B4-BE49-F238E27FC236}">
                <a16:creationId xmlns:a16="http://schemas.microsoft.com/office/drawing/2014/main" id="{EA5FB0BA-8889-280F-63C5-5DB0F5E4F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5276"/>
            <a:ext cx="9144000" cy="6142724"/>
          </a:xfrm>
          <a:prstGeom prst="rect">
            <a:avLst/>
          </a:prstGeom>
        </p:spPr>
      </p:pic>
    </p:spTree>
    <p:extLst>
      <p:ext uri="{BB962C8B-B14F-4D97-AF65-F5344CB8AC3E}">
        <p14:creationId xmlns:p14="http://schemas.microsoft.com/office/powerpoint/2010/main" val="346743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a:solidFill>
            <a:schemeClr val="accent6">
              <a:lumMod val="20000"/>
              <a:lumOff val="80000"/>
            </a:schemeClr>
          </a:solidFill>
        </p:spPr>
        <p:txBody>
          <a:bodyPr/>
          <a:lstStyle/>
          <a:p>
            <a:r>
              <a:rPr lang="fr-FR" dirty="0"/>
              <a:t>Objectifs</a:t>
            </a:r>
            <a:br>
              <a:rPr lang="fr-FR" dirty="0"/>
            </a:br>
            <a:endParaRPr lang="fr-FR" dirty="0"/>
          </a:p>
        </p:txBody>
      </p:sp>
      <p:sp>
        <p:nvSpPr>
          <p:cNvPr id="3" name="Espace réservé du contenu 2"/>
          <p:cNvSpPr>
            <a:spLocks noGrp="1"/>
          </p:cNvSpPr>
          <p:nvPr>
            <p:ph sz="quarter" idx="1"/>
          </p:nvPr>
        </p:nvSpPr>
        <p:spPr>
          <a:xfrm>
            <a:off x="0" y="1143000"/>
            <a:ext cx="9144000" cy="5715000"/>
          </a:xfrm>
          <a:solidFill>
            <a:schemeClr val="accent6">
              <a:lumMod val="20000"/>
              <a:lumOff val="80000"/>
            </a:schemeClr>
          </a:solidFill>
        </p:spPr>
        <p:txBody>
          <a:bodyPr>
            <a:normAutofit/>
          </a:bodyPr>
          <a:lstStyle/>
          <a:p>
            <a:r>
              <a:rPr lang="fr-FR" sz="2200" b="1" dirty="0"/>
              <a:t>Validation de la qualité </a:t>
            </a:r>
            <a:r>
              <a:rPr lang="fr-FR" sz="2200" dirty="0"/>
              <a:t>de ce jeu de données </a:t>
            </a:r>
          </a:p>
          <a:p>
            <a:endParaRPr lang="fr-FR" sz="2200" b="1" dirty="0"/>
          </a:p>
          <a:p>
            <a:r>
              <a:rPr lang="fr-FR" sz="2200" b="1" dirty="0" err="1"/>
              <a:t>Déscription</a:t>
            </a:r>
            <a:r>
              <a:rPr lang="fr-FR" sz="2200" b="1" dirty="0"/>
              <a:t> des informations </a:t>
            </a:r>
            <a:r>
              <a:rPr lang="fr-FR" sz="2200" dirty="0"/>
              <a:t>contenues dans le jeu de données</a:t>
            </a:r>
          </a:p>
          <a:p>
            <a:endParaRPr lang="fr-FR" sz="2200" dirty="0"/>
          </a:p>
          <a:p>
            <a:pPr lvl="0"/>
            <a:r>
              <a:rPr lang="fr-FR" sz="2200" b="1" dirty="0"/>
              <a:t>Sélectionner les informations qui semblent pertinentes </a:t>
            </a:r>
            <a:r>
              <a:rPr lang="fr-FR" sz="2200" dirty="0"/>
              <a:t>pour répondre à la problématique </a:t>
            </a:r>
          </a:p>
          <a:p>
            <a:pPr lvl="0"/>
            <a:endParaRPr lang="fr-FR" sz="2200" b="1" dirty="0"/>
          </a:p>
          <a:p>
            <a:pPr lvl="0"/>
            <a:r>
              <a:rPr lang="fr-FR" sz="2200" b="1" dirty="0"/>
              <a:t>Déterminer des ordres de grandeurs </a:t>
            </a:r>
            <a:r>
              <a:rPr lang="fr-FR" sz="2200" dirty="0"/>
              <a:t>des indicateurs statistiques classiques pour les différentes zones géographiques et pays du monde </a:t>
            </a:r>
          </a:p>
          <a:p>
            <a:pPr lvl="0"/>
            <a:r>
              <a:rPr lang="fr-FR" sz="2200" b="1" dirty="0"/>
              <a:t>Détecter les </a:t>
            </a:r>
            <a:r>
              <a:rPr lang="fr-FR" sz="2200" b="1" dirty="0" err="1"/>
              <a:t>outliers</a:t>
            </a:r>
            <a:r>
              <a:rPr lang="fr-FR" sz="2200" b="1" dirty="0"/>
              <a:t> </a:t>
            </a:r>
          </a:p>
          <a:p>
            <a:pPr lvl="0"/>
            <a:endParaRPr lang="fr-FR" sz="2200" b="1" dirty="0"/>
          </a:p>
          <a:p>
            <a:pPr lvl="0"/>
            <a:r>
              <a:rPr lang="fr-FR" sz="2200" b="1" dirty="0"/>
              <a:t>Identifier des pays avec un fort potentiel de clients et voir comment ce potentiel peut évoluer.</a:t>
            </a:r>
          </a:p>
          <a:p>
            <a:endParaRPr lang="fr-FR" sz="2400" dirty="0"/>
          </a:p>
        </p:txBody>
      </p:sp>
    </p:spTree>
    <p:extLst>
      <p:ext uri="{BB962C8B-B14F-4D97-AF65-F5344CB8AC3E}">
        <p14:creationId xmlns:p14="http://schemas.microsoft.com/office/powerpoint/2010/main" val="2409484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080C2A-CDF9-FCB3-2B58-658EF5CDC3C3}"/>
              </a:ext>
            </a:extLst>
          </p:cNvPr>
          <p:cNvSpPr>
            <a:spLocks noGrp="1"/>
          </p:cNvSpPr>
          <p:nvPr>
            <p:ph type="title"/>
          </p:nvPr>
        </p:nvSpPr>
        <p:spPr>
          <a:xfrm>
            <a:off x="0" y="0"/>
            <a:ext cx="9144000" cy="764704"/>
          </a:xfrm>
          <a:solidFill>
            <a:schemeClr val="accent6">
              <a:lumMod val="20000"/>
              <a:lumOff val="80000"/>
            </a:schemeClr>
          </a:solidFill>
        </p:spPr>
        <p:txBody>
          <a:bodyPr>
            <a:normAutofit fontScale="90000"/>
          </a:bodyPr>
          <a:lstStyle/>
          <a:p>
            <a:r>
              <a:rPr lang="fr-FR" sz="2800" dirty="0"/>
              <a:t>Pour chacun de ces pays, quel sera l’évolution du taux d’inscription des d’étudiants?</a:t>
            </a:r>
          </a:p>
        </p:txBody>
      </p:sp>
      <p:sp>
        <p:nvSpPr>
          <p:cNvPr id="3" name="Espace réservé du contenu 2">
            <a:extLst>
              <a:ext uri="{FF2B5EF4-FFF2-40B4-BE49-F238E27FC236}">
                <a16:creationId xmlns:a16="http://schemas.microsoft.com/office/drawing/2014/main" id="{E5CD6F16-E96A-A389-CEDF-AE3C734A6B6C}"/>
              </a:ext>
            </a:extLst>
          </p:cNvPr>
          <p:cNvSpPr>
            <a:spLocks noGrp="1"/>
          </p:cNvSpPr>
          <p:nvPr>
            <p:ph sz="quarter" idx="1"/>
          </p:nvPr>
        </p:nvSpPr>
        <p:spPr>
          <a:xfrm>
            <a:off x="0" y="764704"/>
            <a:ext cx="9144000" cy="6093296"/>
          </a:xfrm>
          <a:solidFill>
            <a:schemeClr val="accent6">
              <a:lumMod val="20000"/>
              <a:lumOff val="80000"/>
            </a:schemeClr>
          </a:solidFill>
        </p:spPr>
        <p:txBody>
          <a:bodyPr/>
          <a:lstStyle/>
          <a:p>
            <a:endParaRPr lang="fr-FR" dirty="0"/>
          </a:p>
          <a:p>
            <a:endParaRPr lang="fr-FR" dirty="0"/>
          </a:p>
          <a:p>
            <a:endParaRPr lang="fr-FR" dirty="0"/>
          </a:p>
        </p:txBody>
      </p:sp>
      <p:sp>
        <p:nvSpPr>
          <p:cNvPr id="10" name="Rectangle : coins arrondis 9">
            <a:extLst>
              <a:ext uri="{FF2B5EF4-FFF2-40B4-BE49-F238E27FC236}">
                <a16:creationId xmlns:a16="http://schemas.microsoft.com/office/drawing/2014/main" id="{3A54756C-6B3F-DD86-C208-D3D3055E6B6A}"/>
              </a:ext>
            </a:extLst>
          </p:cNvPr>
          <p:cNvSpPr/>
          <p:nvPr/>
        </p:nvSpPr>
        <p:spPr>
          <a:xfrm>
            <a:off x="18860" y="5517232"/>
            <a:ext cx="9144000" cy="1340768"/>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400" dirty="0"/>
              <a:t>Islande, Finlande, et Pays-Bas         Hausse significative; Ils deviennent leaders en 2050.</a:t>
            </a:r>
          </a:p>
          <a:p>
            <a:pPr marL="285750" indent="-285750">
              <a:buFont typeface="Arial" panose="020B0604020202020204" pitchFamily="34" charset="0"/>
              <a:buChar char="•"/>
            </a:pPr>
            <a:r>
              <a:rPr lang="fr-FR" sz="1400" dirty="0"/>
              <a:t> Australie, Suède, Royaume-Uni, Danemark, et États-Unis         Trajectoires stables avec des augmentations modérées.</a:t>
            </a:r>
          </a:p>
          <a:p>
            <a:pPr marL="285750" indent="-285750">
              <a:buFont typeface="Arial" panose="020B0604020202020204" pitchFamily="34" charset="0"/>
              <a:buChar char="•"/>
            </a:pPr>
            <a:r>
              <a:rPr lang="fr-FR" sz="1400" dirty="0"/>
              <a:t>Belgique          Evolution plus faible en comparaison avec les autres.</a:t>
            </a:r>
          </a:p>
          <a:p>
            <a:pPr marL="285750" indent="-285750">
              <a:buFont typeface="Arial" panose="020B0604020202020204" pitchFamily="34" charset="0"/>
              <a:buChar char="•"/>
            </a:pPr>
            <a:r>
              <a:rPr lang="fr-FR" sz="1400" dirty="0"/>
              <a:t>Chine          Bien que connaissant une forte croissance, elle reste inférieure aux pays européens comme l'Islande et la Finlande d'ici 2050.</a:t>
            </a:r>
          </a:p>
        </p:txBody>
      </p:sp>
      <p:pic>
        <p:nvPicPr>
          <p:cNvPr id="5" name="Image 4">
            <a:extLst>
              <a:ext uri="{FF2B5EF4-FFF2-40B4-BE49-F238E27FC236}">
                <a16:creationId xmlns:a16="http://schemas.microsoft.com/office/drawing/2014/main" id="{FD004EFA-E994-C3B0-E161-82E504868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9144000" cy="4670980"/>
          </a:xfrm>
          <a:prstGeom prst="rect">
            <a:avLst/>
          </a:prstGeom>
        </p:spPr>
      </p:pic>
      <p:sp>
        <p:nvSpPr>
          <p:cNvPr id="6" name="Flèche : droite 5">
            <a:extLst>
              <a:ext uri="{FF2B5EF4-FFF2-40B4-BE49-F238E27FC236}">
                <a16:creationId xmlns:a16="http://schemas.microsoft.com/office/drawing/2014/main" id="{B77178DC-B2A5-E977-031B-E3B477D15608}"/>
              </a:ext>
            </a:extLst>
          </p:cNvPr>
          <p:cNvSpPr/>
          <p:nvPr/>
        </p:nvSpPr>
        <p:spPr>
          <a:xfrm>
            <a:off x="2555776" y="5661248"/>
            <a:ext cx="288032" cy="14401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9B86F4E9-FF83-CF97-0055-DB2C2909085D}"/>
              </a:ext>
            </a:extLst>
          </p:cNvPr>
          <p:cNvSpPr/>
          <p:nvPr/>
        </p:nvSpPr>
        <p:spPr>
          <a:xfrm>
            <a:off x="4590860" y="5930818"/>
            <a:ext cx="288032" cy="14401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5879AED5-1DF4-D8A8-0BCB-3D6A6F15DB39}"/>
              </a:ext>
            </a:extLst>
          </p:cNvPr>
          <p:cNvSpPr/>
          <p:nvPr/>
        </p:nvSpPr>
        <p:spPr>
          <a:xfrm>
            <a:off x="1187624" y="6128380"/>
            <a:ext cx="288032" cy="14401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432B8C0F-DF60-93F7-B99E-C3AC583CA60E}"/>
              </a:ext>
            </a:extLst>
          </p:cNvPr>
          <p:cNvSpPr/>
          <p:nvPr/>
        </p:nvSpPr>
        <p:spPr>
          <a:xfrm>
            <a:off x="971600" y="6335856"/>
            <a:ext cx="288032" cy="14401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09261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00A6B1-539B-3699-B5F1-DC4FCEC7A47C}"/>
              </a:ext>
            </a:extLst>
          </p:cNvPr>
          <p:cNvSpPr>
            <a:spLocks noGrp="1"/>
          </p:cNvSpPr>
          <p:nvPr>
            <p:ph type="title"/>
          </p:nvPr>
        </p:nvSpPr>
        <p:spPr>
          <a:xfrm>
            <a:off x="0" y="0"/>
            <a:ext cx="9144000" cy="980728"/>
          </a:xfrm>
          <a:solidFill>
            <a:schemeClr val="accent6">
              <a:lumMod val="20000"/>
              <a:lumOff val="80000"/>
            </a:schemeClr>
          </a:solidFill>
        </p:spPr>
        <p:txBody>
          <a:bodyPr>
            <a:normAutofit fontScale="90000"/>
          </a:bodyPr>
          <a:lstStyle/>
          <a:p>
            <a:r>
              <a:rPr lang="fr-FR" sz="3200" dirty="0"/>
              <a:t>Pour chacun de ces pays, quel sera l’évolution du nombre d’étudiants inscrits (</a:t>
            </a:r>
            <a:r>
              <a:rPr lang="fr-FR" sz="3200" dirty="0" err="1"/>
              <a:t>Erlmt</a:t>
            </a:r>
            <a:r>
              <a:rPr lang="fr-FR" sz="3200" dirty="0"/>
              <a:t>)?</a:t>
            </a:r>
            <a:endParaRPr lang="fr-FR" dirty="0"/>
          </a:p>
        </p:txBody>
      </p:sp>
      <p:sp>
        <p:nvSpPr>
          <p:cNvPr id="3" name="Espace réservé du contenu 2">
            <a:extLst>
              <a:ext uri="{FF2B5EF4-FFF2-40B4-BE49-F238E27FC236}">
                <a16:creationId xmlns:a16="http://schemas.microsoft.com/office/drawing/2014/main" id="{7859F4E4-639F-E53E-1378-8ED4706E94C5}"/>
              </a:ext>
            </a:extLst>
          </p:cNvPr>
          <p:cNvSpPr>
            <a:spLocks noGrp="1"/>
          </p:cNvSpPr>
          <p:nvPr>
            <p:ph sz="quarter" idx="1"/>
          </p:nvPr>
        </p:nvSpPr>
        <p:spPr>
          <a:xfrm>
            <a:off x="0" y="980728"/>
            <a:ext cx="9144000" cy="5877272"/>
          </a:xfrm>
          <a:solidFill>
            <a:schemeClr val="accent6">
              <a:lumMod val="20000"/>
              <a:lumOff val="80000"/>
            </a:schemeClr>
          </a:solidFill>
        </p:spPr>
        <p:txBody>
          <a:bodyPr/>
          <a:lstStyle/>
          <a:p>
            <a:endParaRPr lang="fr-FR" dirty="0"/>
          </a:p>
          <a:p>
            <a:endParaRPr lang="fr-FR" dirty="0"/>
          </a:p>
        </p:txBody>
      </p:sp>
      <p:pic>
        <p:nvPicPr>
          <p:cNvPr id="5" name="Image 4">
            <a:extLst>
              <a:ext uri="{FF2B5EF4-FFF2-40B4-BE49-F238E27FC236}">
                <a16:creationId xmlns:a16="http://schemas.microsoft.com/office/drawing/2014/main" id="{CE0F5B5D-60AA-7EFA-D3F2-8E992CBAF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19"/>
            <a:ext cx="9144000" cy="4824537"/>
          </a:xfrm>
          <a:prstGeom prst="rect">
            <a:avLst/>
          </a:prstGeom>
        </p:spPr>
      </p:pic>
      <p:sp>
        <p:nvSpPr>
          <p:cNvPr id="6" name="Rectangle : coins arrondis 5">
            <a:extLst>
              <a:ext uri="{FF2B5EF4-FFF2-40B4-BE49-F238E27FC236}">
                <a16:creationId xmlns:a16="http://schemas.microsoft.com/office/drawing/2014/main" id="{C6BF874A-A4E5-6CB7-D4F8-B8AFF1C2F196}"/>
              </a:ext>
            </a:extLst>
          </p:cNvPr>
          <p:cNvSpPr/>
          <p:nvPr/>
        </p:nvSpPr>
        <p:spPr>
          <a:xfrm>
            <a:off x="0" y="5805264"/>
            <a:ext cx="9144000" cy="1052736"/>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t>On observe une croissance massive de l'indicateur pour la Chine, tandis que d'autres pays, y compris les États-Unis, montrent des évolutions beaucoup plus modestes.</a:t>
            </a:r>
          </a:p>
        </p:txBody>
      </p:sp>
    </p:spTree>
    <p:extLst>
      <p:ext uri="{BB962C8B-B14F-4D97-AF65-F5344CB8AC3E}">
        <p14:creationId xmlns:p14="http://schemas.microsoft.com/office/powerpoint/2010/main" val="3454580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EEA89F-1C64-33E5-6684-961BB554C29F}"/>
              </a:ext>
            </a:extLst>
          </p:cNvPr>
          <p:cNvSpPr>
            <a:spLocks noGrp="1"/>
          </p:cNvSpPr>
          <p:nvPr>
            <p:ph type="title"/>
          </p:nvPr>
        </p:nvSpPr>
        <p:spPr>
          <a:xfrm>
            <a:off x="0" y="0"/>
            <a:ext cx="9144000" cy="980728"/>
          </a:xfrm>
          <a:solidFill>
            <a:schemeClr val="accent6">
              <a:lumMod val="20000"/>
              <a:lumOff val="80000"/>
            </a:schemeClr>
          </a:solidFill>
        </p:spPr>
        <p:txBody>
          <a:bodyPr>
            <a:normAutofit fontScale="90000"/>
          </a:bodyPr>
          <a:lstStyle/>
          <a:p>
            <a:r>
              <a:rPr lang="fr-FR" sz="3200" dirty="0"/>
              <a:t>Pour chacun de ces pays, quel sera l’évolution du taux d’inscription des lycéens?</a:t>
            </a:r>
            <a:endParaRPr lang="fr-FR" dirty="0"/>
          </a:p>
        </p:txBody>
      </p:sp>
      <p:sp>
        <p:nvSpPr>
          <p:cNvPr id="3" name="Espace réservé du contenu 2">
            <a:extLst>
              <a:ext uri="{FF2B5EF4-FFF2-40B4-BE49-F238E27FC236}">
                <a16:creationId xmlns:a16="http://schemas.microsoft.com/office/drawing/2014/main" id="{312518A1-9CEF-BDDD-490E-D3C96778BCCA}"/>
              </a:ext>
            </a:extLst>
          </p:cNvPr>
          <p:cNvSpPr>
            <a:spLocks noGrp="1"/>
          </p:cNvSpPr>
          <p:nvPr>
            <p:ph sz="quarter" idx="1"/>
          </p:nvPr>
        </p:nvSpPr>
        <p:spPr>
          <a:xfrm>
            <a:off x="0" y="980728"/>
            <a:ext cx="9144000" cy="5877272"/>
          </a:xfrm>
          <a:solidFill>
            <a:schemeClr val="accent6">
              <a:lumMod val="20000"/>
              <a:lumOff val="80000"/>
            </a:schemeClr>
          </a:solidFill>
        </p:spPr>
        <p:txBody>
          <a:bodyPr/>
          <a:lstStyle/>
          <a:p>
            <a:endParaRPr lang="fr-FR" dirty="0"/>
          </a:p>
          <a:p>
            <a:endParaRPr lang="fr-FR" dirty="0"/>
          </a:p>
          <a:p>
            <a:endParaRPr lang="fr-FR" dirty="0"/>
          </a:p>
        </p:txBody>
      </p:sp>
      <p:sp>
        <p:nvSpPr>
          <p:cNvPr id="6" name="Rectangle : coins arrondis 5">
            <a:extLst>
              <a:ext uri="{FF2B5EF4-FFF2-40B4-BE49-F238E27FC236}">
                <a16:creationId xmlns:a16="http://schemas.microsoft.com/office/drawing/2014/main" id="{E84A1D4E-7DC6-5F5B-C110-C63BC4365398}"/>
              </a:ext>
            </a:extLst>
          </p:cNvPr>
          <p:cNvSpPr/>
          <p:nvPr/>
        </p:nvSpPr>
        <p:spPr>
          <a:xfrm>
            <a:off x="-5757" y="5524448"/>
            <a:ext cx="9144000" cy="1340768"/>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fr-FR" sz="1400" dirty="0"/>
              <a:t>  Chine          Croissance rapide et constante jusqu’en 2050.</a:t>
            </a:r>
          </a:p>
          <a:p>
            <a:pPr>
              <a:buFont typeface="Arial" panose="020B0604020202020204" pitchFamily="34" charset="0"/>
              <a:buChar char="•"/>
            </a:pPr>
            <a:r>
              <a:rPr lang="fr-FR" sz="1400" dirty="0"/>
              <a:t>  États-Unis, Pays-Bas, Royaume-Uni, Suède, Finlande, et Danemark         Evolutions stables ou légèrement croissantes.</a:t>
            </a:r>
          </a:p>
          <a:p>
            <a:pPr>
              <a:buFont typeface="Arial" panose="020B0604020202020204" pitchFamily="34" charset="0"/>
              <a:buChar char="•"/>
            </a:pPr>
            <a:r>
              <a:rPr lang="fr-FR" sz="1400" dirty="0"/>
              <a:t>  Australie          Légère baisse à long terme.</a:t>
            </a:r>
          </a:p>
          <a:p>
            <a:pPr>
              <a:buFont typeface="Arial" panose="020B0604020202020204" pitchFamily="34" charset="0"/>
              <a:buChar char="•"/>
            </a:pPr>
            <a:r>
              <a:rPr lang="fr-FR" sz="1400" dirty="0"/>
              <a:t>  Belgique         reste stable avec peu de variation notable.</a:t>
            </a:r>
          </a:p>
        </p:txBody>
      </p:sp>
      <p:pic>
        <p:nvPicPr>
          <p:cNvPr id="7" name="Image 6">
            <a:extLst>
              <a:ext uri="{FF2B5EF4-FFF2-40B4-BE49-F238E27FC236}">
                <a16:creationId xmlns:a16="http://schemas.microsoft.com/office/drawing/2014/main" id="{A8790640-75BB-1D7D-1D8F-5FB92DE71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4608512"/>
          </a:xfrm>
          <a:prstGeom prst="rect">
            <a:avLst/>
          </a:prstGeom>
        </p:spPr>
      </p:pic>
      <p:sp>
        <p:nvSpPr>
          <p:cNvPr id="8" name="Flèche : droite 7">
            <a:extLst>
              <a:ext uri="{FF2B5EF4-FFF2-40B4-BE49-F238E27FC236}">
                <a16:creationId xmlns:a16="http://schemas.microsoft.com/office/drawing/2014/main" id="{FAA7F66B-B4C2-3BBB-E3FF-AB8C2628DB46}"/>
              </a:ext>
            </a:extLst>
          </p:cNvPr>
          <p:cNvSpPr/>
          <p:nvPr/>
        </p:nvSpPr>
        <p:spPr>
          <a:xfrm>
            <a:off x="848295" y="5827686"/>
            <a:ext cx="288032" cy="14401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948C6FA1-9DDF-E5DF-E2F3-4F986484FD8C}"/>
              </a:ext>
            </a:extLst>
          </p:cNvPr>
          <p:cNvSpPr/>
          <p:nvPr/>
        </p:nvSpPr>
        <p:spPr>
          <a:xfrm>
            <a:off x="5004048" y="6043600"/>
            <a:ext cx="288032" cy="14401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5B266D3D-61F8-2413-E231-8A99E011102A}"/>
              </a:ext>
            </a:extLst>
          </p:cNvPr>
          <p:cNvSpPr/>
          <p:nvPr/>
        </p:nvSpPr>
        <p:spPr>
          <a:xfrm>
            <a:off x="1013256" y="6260418"/>
            <a:ext cx="288032" cy="14401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53CBE14D-7C83-643A-91E4-A2140C74AD09}"/>
              </a:ext>
            </a:extLst>
          </p:cNvPr>
          <p:cNvSpPr/>
          <p:nvPr/>
        </p:nvSpPr>
        <p:spPr>
          <a:xfrm>
            <a:off x="971600" y="6476442"/>
            <a:ext cx="288032" cy="14401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08241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C5146-BD6E-E369-5E3C-BE281B5D560A}"/>
              </a:ext>
            </a:extLst>
          </p:cNvPr>
          <p:cNvSpPr>
            <a:spLocks noGrp="1"/>
          </p:cNvSpPr>
          <p:nvPr>
            <p:ph type="title"/>
          </p:nvPr>
        </p:nvSpPr>
        <p:spPr>
          <a:xfrm>
            <a:off x="0" y="0"/>
            <a:ext cx="9144000" cy="980728"/>
          </a:xfrm>
          <a:solidFill>
            <a:schemeClr val="accent6">
              <a:lumMod val="20000"/>
              <a:lumOff val="80000"/>
            </a:schemeClr>
          </a:solidFill>
        </p:spPr>
        <p:txBody>
          <a:bodyPr>
            <a:normAutofit fontScale="90000"/>
          </a:bodyPr>
          <a:lstStyle/>
          <a:p>
            <a:r>
              <a:rPr lang="fr-FR" sz="3200" dirty="0"/>
              <a:t>Pour chacun de ces pays, quel sera l’évolution de l’accès à internet?</a:t>
            </a:r>
            <a:endParaRPr lang="fr-FR" dirty="0"/>
          </a:p>
        </p:txBody>
      </p:sp>
      <p:sp>
        <p:nvSpPr>
          <p:cNvPr id="3" name="Espace réservé du contenu 2">
            <a:extLst>
              <a:ext uri="{FF2B5EF4-FFF2-40B4-BE49-F238E27FC236}">
                <a16:creationId xmlns:a16="http://schemas.microsoft.com/office/drawing/2014/main" id="{F60364AB-6015-0FFE-E708-F0B4825A265F}"/>
              </a:ext>
            </a:extLst>
          </p:cNvPr>
          <p:cNvSpPr>
            <a:spLocks noGrp="1"/>
          </p:cNvSpPr>
          <p:nvPr>
            <p:ph sz="quarter" idx="1"/>
          </p:nvPr>
        </p:nvSpPr>
        <p:spPr>
          <a:xfrm>
            <a:off x="0" y="980728"/>
            <a:ext cx="9144000" cy="5877272"/>
          </a:xfrm>
          <a:solidFill>
            <a:schemeClr val="accent6">
              <a:lumMod val="20000"/>
              <a:lumOff val="80000"/>
            </a:schemeClr>
          </a:solidFill>
        </p:spPr>
        <p:txBody>
          <a:bodyPr/>
          <a:lstStyle/>
          <a:p>
            <a:endParaRPr lang="fr-FR" dirty="0"/>
          </a:p>
          <a:p>
            <a:endParaRPr lang="fr-FR" dirty="0"/>
          </a:p>
          <a:p>
            <a:endParaRPr lang="fr-FR" dirty="0"/>
          </a:p>
        </p:txBody>
      </p:sp>
      <p:sp>
        <p:nvSpPr>
          <p:cNvPr id="6" name="Rectangle : coins arrondis 5">
            <a:extLst>
              <a:ext uri="{FF2B5EF4-FFF2-40B4-BE49-F238E27FC236}">
                <a16:creationId xmlns:a16="http://schemas.microsoft.com/office/drawing/2014/main" id="{2CD45888-B0E9-7083-A549-DBFD7222133D}"/>
              </a:ext>
            </a:extLst>
          </p:cNvPr>
          <p:cNvSpPr/>
          <p:nvPr/>
        </p:nvSpPr>
        <p:spPr>
          <a:xfrm>
            <a:off x="0" y="6021288"/>
            <a:ext cx="9144000" cy="836712"/>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dirty="0"/>
              <a:t>Nous observons une tendance croissante continue et rapide pour quasiment tous les pays, mais la Chine reste derrière.</a:t>
            </a:r>
          </a:p>
        </p:txBody>
      </p:sp>
      <p:pic>
        <p:nvPicPr>
          <p:cNvPr id="7" name="Image 6">
            <a:extLst>
              <a:ext uri="{FF2B5EF4-FFF2-40B4-BE49-F238E27FC236}">
                <a16:creationId xmlns:a16="http://schemas.microsoft.com/office/drawing/2014/main" id="{C1D468BC-65DB-EBB6-04FB-E499C632F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5040559"/>
          </a:xfrm>
          <a:prstGeom prst="rect">
            <a:avLst/>
          </a:prstGeom>
        </p:spPr>
      </p:pic>
    </p:spTree>
    <p:extLst>
      <p:ext uri="{BB962C8B-B14F-4D97-AF65-F5344CB8AC3E}">
        <p14:creationId xmlns:p14="http://schemas.microsoft.com/office/powerpoint/2010/main" val="4141814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AB0E7B-5AAF-CFCF-0087-47653BC26AD0}"/>
              </a:ext>
            </a:extLst>
          </p:cNvPr>
          <p:cNvSpPr>
            <a:spLocks noGrp="1"/>
          </p:cNvSpPr>
          <p:nvPr>
            <p:ph type="title"/>
          </p:nvPr>
        </p:nvSpPr>
        <p:spPr>
          <a:xfrm>
            <a:off x="0" y="0"/>
            <a:ext cx="9144000" cy="980728"/>
          </a:xfrm>
          <a:solidFill>
            <a:schemeClr val="accent6">
              <a:lumMod val="20000"/>
              <a:lumOff val="80000"/>
            </a:schemeClr>
          </a:solidFill>
        </p:spPr>
        <p:txBody>
          <a:bodyPr>
            <a:normAutofit fontScale="90000"/>
          </a:bodyPr>
          <a:lstStyle/>
          <a:p>
            <a:r>
              <a:rPr lang="fr-FR" sz="3200" dirty="0"/>
              <a:t>Pour chacun de ces pays, quel sera l’évolution des ordinateurs?</a:t>
            </a:r>
            <a:endParaRPr lang="fr-FR" dirty="0"/>
          </a:p>
        </p:txBody>
      </p:sp>
      <p:sp>
        <p:nvSpPr>
          <p:cNvPr id="3" name="Espace réservé du contenu 2">
            <a:extLst>
              <a:ext uri="{FF2B5EF4-FFF2-40B4-BE49-F238E27FC236}">
                <a16:creationId xmlns:a16="http://schemas.microsoft.com/office/drawing/2014/main" id="{3C737974-FC79-5FEF-0BF8-C06CC00BB21B}"/>
              </a:ext>
            </a:extLst>
          </p:cNvPr>
          <p:cNvSpPr>
            <a:spLocks noGrp="1"/>
          </p:cNvSpPr>
          <p:nvPr>
            <p:ph sz="quarter" idx="1"/>
          </p:nvPr>
        </p:nvSpPr>
        <p:spPr>
          <a:xfrm>
            <a:off x="0" y="980728"/>
            <a:ext cx="9144000" cy="5877272"/>
          </a:xfrm>
          <a:solidFill>
            <a:schemeClr val="accent6">
              <a:lumMod val="20000"/>
              <a:lumOff val="80000"/>
            </a:schemeClr>
          </a:solidFill>
        </p:spPr>
        <p:txBody>
          <a:bodyPr/>
          <a:lstStyle/>
          <a:p>
            <a:endParaRPr lang="fr-FR" dirty="0"/>
          </a:p>
          <a:p>
            <a:endParaRPr lang="fr-FR" dirty="0"/>
          </a:p>
        </p:txBody>
      </p:sp>
      <p:pic>
        <p:nvPicPr>
          <p:cNvPr id="7" name="Image 6">
            <a:extLst>
              <a:ext uri="{FF2B5EF4-FFF2-40B4-BE49-F238E27FC236}">
                <a16:creationId xmlns:a16="http://schemas.microsoft.com/office/drawing/2014/main" id="{504470AC-C617-F7E6-3B29-D6C8BBBAE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19"/>
            <a:ext cx="9144000" cy="4968553"/>
          </a:xfrm>
          <a:prstGeom prst="rect">
            <a:avLst/>
          </a:prstGeom>
        </p:spPr>
      </p:pic>
      <p:sp>
        <p:nvSpPr>
          <p:cNvPr id="8" name="Rectangle : coins arrondis 7">
            <a:extLst>
              <a:ext uri="{FF2B5EF4-FFF2-40B4-BE49-F238E27FC236}">
                <a16:creationId xmlns:a16="http://schemas.microsoft.com/office/drawing/2014/main" id="{3903BBCA-EEBD-E72F-DB8A-C23DD7F9CF59}"/>
              </a:ext>
            </a:extLst>
          </p:cNvPr>
          <p:cNvSpPr/>
          <p:nvPr/>
        </p:nvSpPr>
        <p:spPr>
          <a:xfrm>
            <a:off x="0" y="5949281"/>
            <a:ext cx="9144000" cy="908719"/>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Tous les pays ont une bonne évolution, et la Chine et la Belgique évoluent plus lentement, voire stagnent.</a:t>
            </a:r>
          </a:p>
        </p:txBody>
      </p:sp>
    </p:spTree>
    <p:extLst>
      <p:ext uri="{BB962C8B-B14F-4D97-AF65-F5344CB8AC3E}">
        <p14:creationId xmlns:p14="http://schemas.microsoft.com/office/powerpoint/2010/main" val="2916288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406946-2C45-4FDA-005B-84BA024E3912}"/>
              </a:ext>
            </a:extLst>
          </p:cNvPr>
          <p:cNvSpPr>
            <a:spLocks noGrp="1"/>
          </p:cNvSpPr>
          <p:nvPr>
            <p:ph type="title"/>
          </p:nvPr>
        </p:nvSpPr>
        <p:spPr>
          <a:xfrm>
            <a:off x="0" y="0"/>
            <a:ext cx="9144000" cy="908720"/>
          </a:xfrm>
          <a:solidFill>
            <a:schemeClr val="accent6">
              <a:lumMod val="20000"/>
              <a:lumOff val="80000"/>
            </a:schemeClr>
          </a:solidFill>
        </p:spPr>
        <p:txBody>
          <a:bodyPr>
            <a:normAutofit fontScale="90000"/>
          </a:bodyPr>
          <a:lstStyle/>
          <a:p>
            <a:r>
              <a:rPr lang="fr-FR" sz="3200" dirty="0"/>
              <a:t>Pour chacun de ces pays, quel sera l’évolution de sa population?</a:t>
            </a:r>
            <a:endParaRPr lang="fr-FR" dirty="0"/>
          </a:p>
        </p:txBody>
      </p:sp>
      <p:sp>
        <p:nvSpPr>
          <p:cNvPr id="3" name="Espace réservé du contenu 2">
            <a:extLst>
              <a:ext uri="{FF2B5EF4-FFF2-40B4-BE49-F238E27FC236}">
                <a16:creationId xmlns:a16="http://schemas.microsoft.com/office/drawing/2014/main" id="{6A7F03B0-4238-42E7-D8F9-8675DB2A9060}"/>
              </a:ext>
            </a:extLst>
          </p:cNvPr>
          <p:cNvSpPr>
            <a:spLocks noGrp="1"/>
          </p:cNvSpPr>
          <p:nvPr>
            <p:ph sz="quarter" idx="1"/>
          </p:nvPr>
        </p:nvSpPr>
        <p:spPr>
          <a:xfrm>
            <a:off x="0" y="908720"/>
            <a:ext cx="9144000" cy="5949280"/>
          </a:xfrm>
          <a:solidFill>
            <a:schemeClr val="accent6">
              <a:lumMod val="20000"/>
              <a:lumOff val="80000"/>
            </a:schemeClr>
          </a:solidFill>
        </p:spPr>
        <p:txBody>
          <a:bodyPr/>
          <a:lstStyle/>
          <a:p>
            <a:endParaRPr lang="fr-FR" dirty="0"/>
          </a:p>
          <a:p>
            <a:endParaRPr lang="fr-FR" dirty="0"/>
          </a:p>
        </p:txBody>
      </p:sp>
      <p:sp>
        <p:nvSpPr>
          <p:cNvPr id="6" name="Rectangle : coins arrondis 5">
            <a:extLst>
              <a:ext uri="{FF2B5EF4-FFF2-40B4-BE49-F238E27FC236}">
                <a16:creationId xmlns:a16="http://schemas.microsoft.com/office/drawing/2014/main" id="{8D7F4154-1F41-6BBC-8297-1E4A776061A3}"/>
              </a:ext>
            </a:extLst>
          </p:cNvPr>
          <p:cNvSpPr/>
          <p:nvPr/>
        </p:nvSpPr>
        <p:spPr>
          <a:xfrm>
            <a:off x="35496" y="5733256"/>
            <a:ext cx="9108504" cy="1124744"/>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600" dirty="0"/>
              <a:t>L'évolution des 15-24 ans est plutôt stagnante, les quatre pays en tête sont la Chine, les Etats-Unis le Royaume-Uni et l'Australie.</a:t>
            </a:r>
          </a:p>
          <a:p>
            <a:pPr algn="ctr"/>
            <a:endParaRPr lang="fr-FR" dirty="0"/>
          </a:p>
        </p:txBody>
      </p:sp>
      <p:pic>
        <p:nvPicPr>
          <p:cNvPr id="7" name="Image 6">
            <a:extLst>
              <a:ext uri="{FF2B5EF4-FFF2-40B4-BE49-F238E27FC236}">
                <a16:creationId xmlns:a16="http://schemas.microsoft.com/office/drawing/2014/main" id="{FECA5382-D44D-E916-D3EB-752CDEC95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4824536"/>
          </a:xfrm>
          <a:prstGeom prst="rect">
            <a:avLst/>
          </a:prstGeom>
        </p:spPr>
      </p:pic>
    </p:spTree>
    <p:extLst>
      <p:ext uri="{BB962C8B-B14F-4D97-AF65-F5344CB8AC3E}">
        <p14:creationId xmlns:p14="http://schemas.microsoft.com/office/powerpoint/2010/main" val="873790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7C77F2-4611-D0A3-3114-301800EA4889}"/>
              </a:ext>
            </a:extLst>
          </p:cNvPr>
          <p:cNvSpPr>
            <a:spLocks noGrp="1"/>
          </p:cNvSpPr>
          <p:nvPr>
            <p:ph type="title"/>
          </p:nvPr>
        </p:nvSpPr>
        <p:spPr>
          <a:xfrm>
            <a:off x="0" y="0"/>
            <a:ext cx="9144000" cy="1052736"/>
          </a:xfrm>
          <a:solidFill>
            <a:schemeClr val="accent6">
              <a:lumMod val="20000"/>
              <a:lumOff val="80000"/>
            </a:schemeClr>
          </a:solidFill>
        </p:spPr>
        <p:txBody>
          <a:bodyPr>
            <a:normAutofit fontScale="90000"/>
          </a:bodyPr>
          <a:lstStyle/>
          <a:p>
            <a:r>
              <a:rPr lang="fr-FR" sz="3200" dirty="0"/>
              <a:t>Pour chacun de ces pays, quel sera l’évolution de so</a:t>
            </a:r>
            <a:r>
              <a:rPr lang="fr-FR" dirty="0"/>
              <a:t>n PIB</a:t>
            </a:r>
            <a:r>
              <a:rPr lang="fr-FR" sz="3200" dirty="0"/>
              <a:t>?</a:t>
            </a:r>
            <a:endParaRPr lang="fr-FR" dirty="0"/>
          </a:p>
        </p:txBody>
      </p:sp>
      <p:sp>
        <p:nvSpPr>
          <p:cNvPr id="3" name="Espace réservé du contenu 2">
            <a:extLst>
              <a:ext uri="{FF2B5EF4-FFF2-40B4-BE49-F238E27FC236}">
                <a16:creationId xmlns:a16="http://schemas.microsoft.com/office/drawing/2014/main" id="{DDAFA42B-B7C7-059F-A437-9C654AC92264}"/>
              </a:ext>
            </a:extLst>
          </p:cNvPr>
          <p:cNvSpPr>
            <a:spLocks noGrp="1"/>
          </p:cNvSpPr>
          <p:nvPr>
            <p:ph sz="quarter" idx="1"/>
          </p:nvPr>
        </p:nvSpPr>
        <p:spPr>
          <a:xfrm>
            <a:off x="0" y="1052736"/>
            <a:ext cx="9144000" cy="5805264"/>
          </a:xfrm>
          <a:solidFill>
            <a:schemeClr val="accent6">
              <a:lumMod val="20000"/>
              <a:lumOff val="80000"/>
            </a:schemeClr>
          </a:solidFill>
        </p:spPr>
        <p:txBody>
          <a:bodyPr/>
          <a:lstStyle/>
          <a:p>
            <a:endParaRPr lang="fr-FR" dirty="0"/>
          </a:p>
          <a:p>
            <a:endParaRPr lang="fr-FR" dirty="0"/>
          </a:p>
        </p:txBody>
      </p:sp>
      <p:sp>
        <p:nvSpPr>
          <p:cNvPr id="6" name="Rectangle : coins arrondis 5">
            <a:extLst>
              <a:ext uri="{FF2B5EF4-FFF2-40B4-BE49-F238E27FC236}">
                <a16:creationId xmlns:a16="http://schemas.microsoft.com/office/drawing/2014/main" id="{0A7FE7FE-252F-6A36-61C7-FF6FA84AB246}"/>
              </a:ext>
            </a:extLst>
          </p:cNvPr>
          <p:cNvSpPr/>
          <p:nvPr/>
        </p:nvSpPr>
        <p:spPr>
          <a:xfrm>
            <a:off x="0" y="5992988"/>
            <a:ext cx="9144000" cy="836712"/>
          </a:xfrm>
          <a:prstGeom prst="roundRect">
            <a:avLst/>
          </a:prstGeom>
          <a:solidFill>
            <a:srgbClr val="58A4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t>Encore une fois la Chine arrive en dernier</a:t>
            </a:r>
            <a:r>
              <a:rPr lang="fr-FR" sz="1400" dirty="0"/>
              <a:t>.</a:t>
            </a:r>
          </a:p>
        </p:txBody>
      </p:sp>
      <p:pic>
        <p:nvPicPr>
          <p:cNvPr id="9" name="Image 8">
            <a:extLst>
              <a:ext uri="{FF2B5EF4-FFF2-40B4-BE49-F238E27FC236}">
                <a16:creationId xmlns:a16="http://schemas.microsoft.com/office/drawing/2014/main" id="{2EDD9B21-01FD-2399-51DE-6622340BD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0728"/>
            <a:ext cx="9144000" cy="4983960"/>
          </a:xfrm>
          <a:prstGeom prst="rect">
            <a:avLst/>
          </a:prstGeom>
        </p:spPr>
      </p:pic>
    </p:spTree>
    <p:extLst>
      <p:ext uri="{BB962C8B-B14F-4D97-AF65-F5344CB8AC3E}">
        <p14:creationId xmlns:p14="http://schemas.microsoft.com/office/powerpoint/2010/main" val="3980743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2DA3-6E6C-411A-201F-1B068201717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C390F4A-1191-EC82-4B64-30A2DABC0A52}"/>
              </a:ext>
            </a:extLst>
          </p:cNvPr>
          <p:cNvSpPr>
            <a:spLocks noGrp="1"/>
          </p:cNvSpPr>
          <p:nvPr>
            <p:ph sz="quarter" idx="1"/>
          </p:nvPr>
        </p:nvSpPr>
        <p:spPr>
          <a:xfrm>
            <a:off x="0" y="0"/>
            <a:ext cx="9144000" cy="6858000"/>
          </a:xfrm>
          <a:solidFill>
            <a:srgbClr val="BCDBDC"/>
          </a:solidFill>
        </p:spPr>
        <p:txBody>
          <a:bodyPr/>
          <a:lstStyle/>
          <a:p>
            <a:endParaRPr lang="fr-FR" dirty="0"/>
          </a:p>
          <a:p>
            <a:endParaRPr lang="fr-FR" dirty="0"/>
          </a:p>
          <a:p>
            <a:endParaRPr lang="fr-FR" dirty="0"/>
          </a:p>
          <a:p>
            <a:endParaRPr lang="fr-FR" dirty="0"/>
          </a:p>
          <a:p>
            <a:endParaRPr lang="fr-FR" dirty="0"/>
          </a:p>
          <a:p>
            <a:endParaRPr lang="fr-FR" dirty="0"/>
          </a:p>
          <a:p>
            <a:pPr marL="0" indent="0">
              <a:buNone/>
            </a:pPr>
            <a:r>
              <a:rPr lang="fr-FR" sz="3600" dirty="0"/>
              <a:t>4. Conclusion</a:t>
            </a:r>
          </a:p>
        </p:txBody>
      </p:sp>
    </p:spTree>
    <p:extLst>
      <p:ext uri="{BB962C8B-B14F-4D97-AF65-F5344CB8AC3E}">
        <p14:creationId xmlns:p14="http://schemas.microsoft.com/office/powerpoint/2010/main" val="2933722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CB7CCB-28D5-4988-DE15-FB1129A79020}"/>
              </a:ext>
            </a:extLst>
          </p:cNvPr>
          <p:cNvSpPr>
            <a:spLocks noGrp="1"/>
          </p:cNvSpPr>
          <p:nvPr>
            <p:ph type="title"/>
          </p:nvPr>
        </p:nvSpPr>
        <p:spPr>
          <a:xfrm>
            <a:off x="0" y="0"/>
            <a:ext cx="9144000" cy="980728"/>
          </a:xfrm>
          <a:solidFill>
            <a:schemeClr val="accent6">
              <a:lumMod val="20000"/>
              <a:lumOff val="80000"/>
            </a:schemeClr>
          </a:solidFill>
        </p:spPr>
        <p:txBody>
          <a:bodyPr>
            <a:normAutofit fontScale="90000"/>
          </a:bodyPr>
          <a:lstStyle/>
          <a:p>
            <a:r>
              <a:rPr lang="fr-FR" dirty="0"/>
              <a:t>Dans quels pays </a:t>
            </a:r>
            <a:r>
              <a:rPr lang="fr-FR" dirty="0" err="1"/>
              <a:t>Academy</a:t>
            </a:r>
            <a:r>
              <a:rPr lang="fr-FR" dirty="0"/>
              <a:t> doit s’installer en priorité?</a:t>
            </a:r>
          </a:p>
        </p:txBody>
      </p:sp>
      <p:sp>
        <p:nvSpPr>
          <p:cNvPr id="3" name="Espace réservé du contenu 2">
            <a:extLst>
              <a:ext uri="{FF2B5EF4-FFF2-40B4-BE49-F238E27FC236}">
                <a16:creationId xmlns:a16="http://schemas.microsoft.com/office/drawing/2014/main" id="{46C89B49-D6C7-181E-4D86-7D48150EF792}"/>
              </a:ext>
            </a:extLst>
          </p:cNvPr>
          <p:cNvSpPr>
            <a:spLocks noGrp="1"/>
          </p:cNvSpPr>
          <p:nvPr>
            <p:ph sz="quarter" idx="1"/>
          </p:nvPr>
        </p:nvSpPr>
        <p:spPr>
          <a:xfrm>
            <a:off x="6540" y="980728"/>
            <a:ext cx="9137460" cy="5877272"/>
          </a:xfrm>
          <a:solidFill>
            <a:schemeClr val="accent6">
              <a:lumMod val="20000"/>
              <a:lumOff val="80000"/>
            </a:schemeClr>
          </a:solidFill>
        </p:spPr>
        <p:txBody>
          <a:bodyPr>
            <a:normAutofit/>
          </a:bodyPr>
          <a:lstStyle/>
          <a:p>
            <a:endParaRPr lang="fr-FR" sz="1100" dirty="0"/>
          </a:p>
          <a:p>
            <a:r>
              <a:rPr lang="fr-FR" sz="2000" b="1" dirty="0"/>
              <a:t>Choix personnel : Implantation dans des pays ayant à la fois une population jeune, un bon taux de pénétration d’internet et un bon taux d’inscription au lycée et à l’université :</a:t>
            </a:r>
          </a:p>
          <a:p>
            <a:endParaRPr lang="fr-FR" sz="1400" b="1" dirty="0"/>
          </a:p>
          <a:p>
            <a:r>
              <a:rPr lang="fr-FR" sz="1600" b="1" dirty="0"/>
              <a:t>1. les Etats-Unis </a:t>
            </a:r>
            <a:r>
              <a:rPr lang="fr-FR" sz="1600" dirty="0"/>
              <a:t>(Amérique du Nord)</a:t>
            </a:r>
          </a:p>
          <a:p>
            <a:r>
              <a:rPr lang="fr-FR" sz="1600" b="1" dirty="0"/>
              <a:t>2. L’Australie </a:t>
            </a:r>
            <a:r>
              <a:rPr lang="fr-FR" sz="1600" dirty="0"/>
              <a:t>(Asie de l’Est et le pacifique) </a:t>
            </a:r>
            <a:endParaRPr lang="fr-FR" sz="1600" b="1" dirty="0"/>
          </a:p>
          <a:p>
            <a:r>
              <a:rPr lang="fr-FR" sz="1600" b="1" dirty="0"/>
              <a:t>3. Le Royaume-Uni </a:t>
            </a:r>
            <a:r>
              <a:rPr lang="fr-FR" sz="1600" dirty="0"/>
              <a:t>(Europe et Asie centrale)</a:t>
            </a:r>
          </a:p>
          <a:p>
            <a:endParaRPr lang="fr-FR" sz="1600" dirty="0"/>
          </a:p>
          <a:p>
            <a:r>
              <a:rPr lang="fr-FR" sz="1600" b="1" dirty="0"/>
              <a:t>La Chine </a:t>
            </a:r>
            <a:r>
              <a:rPr lang="fr-FR" sz="1600" dirty="0"/>
              <a:t>est écartée car même si elle a de bons scores dans les indicateurs démographiques (dû certainement à la taille de sa population), son taux de pénétration d’internet reste plus faible que les autres pays.</a:t>
            </a:r>
          </a:p>
          <a:p>
            <a:pPr lvl="0"/>
            <a:endParaRPr lang="fr-FR" sz="1600" b="1" u="sng" dirty="0"/>
          </a:p>
          <a:p>
            <a:pPr lvl="0"/>
            <a:r>
              <a:rPr lang="fr-FR" sz="1600" b="1" u="sng" dirty="0"/>
              <a:t>Qualité de ce jeu de données</a:t>
            </a:r>
          </a:p>
          <a:p>
            <a:pPr lvl="1"/>
            <a:r>
              <a:rPr lang="fr-FR" sz="1600" dirty="0"/>
              <a:t>Le jeu contient beaucoup de données manquantes (plus de 80%). Un jeu de données plus récent rendrait la prise de décision plus simple.</a:t>
            </a:r>
          </a:p>
        </p:txBody>
      </p:sp>
    </p:spTree>
    <p:extLst>
      <p:ext uri="{BB962C8B-B14F-4D97-AF65-F5344CB8AC3E}">
        <p14:creationId xmlns:p14="http://schemas.microsoft.com/office/powerpoint/2010/main" val="1458977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6B39EF-842B-9CE6-F67D-0B9DC955C968}"/>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1E68335F-3CA8-7FF1-BCB7-54453FDD4ED2}"/>
              </a:ext>
            </a:extLst>
          </p:cNvPr>
          <p:cNvSpPr>
            <a:spLocks noGrp="1"/>
          </p:cNvSpPr>
          <p:nvPr>
            <p:ph sz="quarter" idx="1"/>
          </p:nvPr>
        </p:nvSpPr>
        <p:spPr>
          <a:xfrm>
            <a:off x="0" y="0"/>
            <a:ext cx="9144000" cy="6858000"/>
          </a:xfrm>
          <a:solidFill>
            <a:srgbClr val="BCDBDC"/>
          </a:solidFill>
        </p:spPr>
        <p:txBody>
          <a:bodyPr/>
          <a:lstStyle/>
          <a:p>
            <a:endParaRPr lang="fr-FR" dirty="0"/>
          </a:p>
          <a:p>
            <a:endParaRPr lang="fr-FR" dirty="0"/>
          </a:p>
          <a:p>
            <a:endParaRPr lang="fr-FR" dirty="0"/>
          </a:p>
          <a:p>
            <a:endParaRPr lang="fr-FR" dirty="0"/>
          </a:p>
          <a:p>
            <a:endParaRPr lang="fr-FR" dirty="0"/>
          </a:p>
          <a:p>
            <a:endParaRPr lang="fr-FR" dirty="0"/>
          </a:p>
          <a:p>
            <a:r>
              <a:rPr lang="fr-FR" sz="3600" dirty="0"/>
              <a:t>1. Découverte des données</a:t>
            </a:r>
          </a:p>
        </p:txBody>
      </p:sp>
    </p:spTree>
    <p:extLst>
      <p:ext uri="{BB962C8B-B14F-4D97-AF65-F5344CB8AC3E}">
        <p14:creationId xmlns:p14="http://schemas.microsoft.com/office/powerpoint/2010/main" val="2773415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7B16F-1327-AC4C-6140-F391AED35B6E}"/>
              </a:ext>
            </a:extLst>
          </p:cNvPr>
          <p:cNvSpPr>
            <a:spLocks noGrp="1"/>
          </p:cNvSpPr>
          <p:nvPr>
            <p:ph type="title"/>
          </p:nvPr>
        </p:nvSpPr>
        <p:spPr>
          <a:xfrm>
            <a:off x="0" y="0"/>
            <a:ext cx="9144000" cy="1143000"/>
          </a:xfrm>
          <a:solidFill>
            <a:schemeClr val="accent6">
              <a:lumMod val="20000"/>
              <a:lumOff val="80000"/>
            </a:schemeClr>
          </a:solidFill>
        </p:spPr>
        <p:txBody>
          <a:bodyPr/>
          <a:lstStyle/>
          <a:p>
            <a:r>
              <a:rPr lang="fr-FR" dirty="0">
                <a:solidFill>
                  <a:srgbClr val="C00000"/>
                </a:solidFill>
              </a:rPr>
              <a:t>Structure et qualité des Données</a:t>
            </a:r>
            <a:br>
              <a:rPr lang="fr-FR" dirty="0"/>
            </a:br>
            <a:endParaRPr lang="fr-FR" dirty="0"/>
          </a:p>
        </p:txBody>
      </p:sp>
      <p:pic>
        <p:nvPicPr>
          <p:cNvPr id="6" name="Espace réservé du contenu 5">
            <a:extLst>
              <a:ext uri="{FF2B5EF4-FFF2-40B4-BE49-F238E27FC236}">
                <a16:creationId xmlns:a16="http://schemas.microsoft.com/office/drawing/2014/main" id="{015C10CB-E9D9-E178-DAD3-3D18BC76D366}"/>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635896" y="1143000"/>
            <a:ext cx="5508104" cy="5733360"/>
          </a:xfrm>
        </p:spPr>
      </p:pic>
      <p:sp>
        <p:nvSpPr>
          <p:cNvPr id="4" name="Rectangle : coins arrondis 3">
            <a:extLst>
              <a:ext uri="{FF2B5EF4-FFF2-40B4-BE49-F238E27FC236}">
                <a16:creationId xmlns:a16="http://schemas.microsoft.com/office/drawing/2014/main" id="{DF82E034-F86C-BC83-6F08-1BC90BB4FA17}"/>
              </a:ext>
            </a:extLst>
          </p:cNvPr>
          <p:cNvSpPr/>
          <p:nvPr/>
        </p:nvSpPr>
        <p:spPr>
          <a:xfrm>
            <a:off x="0" y="1143000"/>
            <a:ext cx="3779912" cy="5670376"/>
          </a:xfrm>
          <a:prstGeom prst="roundRect">
            <a:avLst/>
          </a:prstGeom>
          <a:solidFill>
            <a:srgbClr val="486F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err="1"/>
              <a:t>EdstatsSeries</a:t>
            </a:r>
            <a:r>
              <a:rPr lang="fr-FR" sz="2000" b="1" dirty="0"/>
              <a:t> </a:t>
            </a:r>
          </a:p>
          <a:p>
            <a:pPr algn="ctr"/>
            <a:endParaRPr lang="fr-FR" b="1" dirty="0"/>
          </a:p>
          <a:p>
            <a:pPr algn="ctr"/>
            <a:r>
              <a:rPr lang="fr-FR" sz="1600" u="sng" dirty="0"/>
              <a:t>Données et les sources sur les différents indicateurs d’éducation</a:t>
            </a:r>
          </a:p>
          <a:p>
            <a:pPr algn="ctr"/>
            <a:endParaRPr lang="fr-FR" sz="1400" u="sng" dirty="0"/>
          </a:p>
          <a:p>
            <a:pPr marL="171450" indent="-171450">
              <a:buFont typeface="Arial" panose="020B0604020202020204" pitchFamily="34" charset="0"/>
              <a:buChar char="•"/>
            </a:pPr>
            <a:r>
              <a:rPr lang="fr-FR" sz="1400" dirty="0"/>
              <a:t>3665 lignes et 21 colonnes</a:t>
            </a:r>
          </a:p>
          <a:p>
            <a:endParaRPr lang="fr-FR" sz="1400" dirty="0"/>
          </a:p>
          <a:p>
            <a:pPr marL="171450" indent="-171450">
              <a:buFont typeface="Arial" panose="020B0604020202020204" pitchFamily="34" charset="0"/>
              <a:buChar char="•"/>
            </a:pPr>
            <a:r>
              <a:rPr lang="fr-FR" sz="1400" dirty="0"/>
              <a:t>6 colonnes complètement vides</a:t>
            </a:r>
          </a:p>
          <a:p>
            <a:endParaRPr lang="fr-FR" sz="1400" dirty="0"/>
          </a:p>
          <a:p>
            <a:pPr marL="171450" indent="-171450">
              <a:buFont typeface="Arial" panose="020B0604020202020204" pitchFamily="34" charset="0"/>
              <a:buChar char="•"/>
            </a:pPr>
            <a:r>
              <a:rPr lang="fr-FR" sz="1400" dirty="0"/>
              <a:t>5 colonnes totalement pleines</a:t>
            </a:r>
          </a:p>
          <a:p>
            <a:endParaRPr lang="fr-FR" sz="1400" dirty="0"/>
          </a:p>
          <a:p>
            <a:pPr marL="171450" indent="-171450">
              <a:buFont typeface="Arial" panose="020B0604020202020204" pitchFamily="34" charset="0"/>
              <a:buChar char="•"/>
            </a:pPr>
            <a:r>
              <a:rPr lang="fr-FR" sz="1400" dirty="0"/>
              <a:t>Pourcentage total de valeurs manquantes : 71.72%</a:t>
            </a:r>
          </a:p>
          <a:p>
            <a:endParaRPr lang="fr-FR" sz="1400" dirty="0"/>
          </a:p>
          <a:p>
            <a:pPr marL="171450" indent="-171450">
              <a:buFont typeface="Arial" panose="020B0604020202020204" pitchFamily="34" charset="0"/>
              <a:buChar char="•"/>
            </a:pPr>
            <a:r>
              <a:rPr lang="fr-FR" sz="1400" dirty="0"/>
              <a:t>Zéro doublon</a:t>
            </a:r>
          </a:p>
        </p:txBody>
      </p:sp>
    </p:spTree>
    <p:extLst>
      <p:ext uri="{BB962C8B-B14F-4D97-AF65-F5344CB8AC3E}">
        <p14:creationId xmlns:p14="http://schemas.microsoft.com/office/powerpoint/2010/main" val="2500818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A2ED94-2E34-3787-03EF-4684446B8806}"/>
              </a:ext>
            </a:extLst>
          </p:cNvPr>
          <p:cNvSpPr>
            <a:spLocks noGrp="1"/>
          </p:cNvSpPr>
          <p:nvPr>
            <p:ph type="title"/>
          </p:nvPr>
        </p:nvSpPr>
        <p:spPr>
          <a:xfrm>
            <a:off x="0" y="0"/>
            <a:ext cx="9144000" cy="1219200"/>
          </a:xfrm>
          <a:solidFill>
            <a:schemeClr val="accent6">
              <a:lumMod val="20000"/>
              <a:lumOff val="80000"/>
            </a:schemeClr>
          </a:solidFill>
        </p:spPr>
        <p:txBody>
          <a:bodyPr/>
          <a:lstStyle/>
          <a:p>
            <a:r>
              <a:rPr lang="fr-FR" dirty="0"/>
              <a:t>Structure et qualité des Données</a:t>
            </a:r>
            <a:br>
              <a:rPr lang="fr-FR" dirty="0"/>
            </a:br>
            <a:endParaRPr lang="fr-FR" dirty="0"/>
          </a:p>
        </p:txBody>
      </p:sp>
      <p:pic>
        <p:nvPicPr>
          <p:cNvPr id="6" name="Espace réservé du contenu 5">
            <a:extLst>
              <a:ext uri="{FF2B5EF4-FFF2-40B4-BE49-F238E27FC236}">
                <a16:creationId xmlns:a16="http://schemas.microsoft.com/office/drawing/2014/main" id="{015AC72B-8CDD-2892-BD4B-C8C3DFA4E040}"/>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87416" y="1219200"/>
            <a:ext cx="5221088" cy="5638800"/>
          </a:xfrm>
        </p:spPr>
      </p:pic>
      <p:sp>
        <p:nvSpPr>
          <p:cNvPr id="4" name="Rectangle : coins arrondis 3">
            <a:extLst>
              <a:ext uri="{FF2B5EF4-FFF2-40B4-BE49-F238E27FC236}">
                <a16:creationId xmlns:a16="http://schemas.microsoft.com/office/drawing/2014/main" id="{5BFEEA15-4389-7DFC-0B4C-6B51E4189B9E}"/>
              </a:ext>
            </a:extLst>
          </p:cNvPr>
          <p:cNvSpPr/>
          <p:nvPr/>
        </p:nvSpPr>
        <p:spPr>
          <a:xfrm>
            <a:off x="0" y="1219200"/>
            <a:ext cx="3887416" cy="5638800"/>
          </a:xfrm>
          <a:prstGeom prst="roundRect">
            <a:avLst/>
          </a:prstGeom>
          <a:solidFill>
            <a:srgbClr val="486F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err="1"/>
              <a:t>EdstatsCountry</a:t>
            </a:r>
            <a:r>
              <a:rPr lang="fr-FR" sz="2000" dirty="0"/>
              <a:t> </a:t>
            </a:r>
          </a:p>
          <a:p>
            <a:pPr algn="ctr"/>
            <a:endParaRPr lang="fr-FR" dirty="0"/>
          </a:p>
          <a:p>
            <a:pPr algn="ctr"/>
            <a:r>
              <a:rPr lang="fr-FR" sz="1600" u="sng" dirty="0"/>
              <a:t>Informations générales sur les zones géographiques, la source et les dates des recensements et collectes des données pour les pays</a:t>
            </a:r>
          </a:p>
          <a:p>
            <a:pPr algn="ctr"/>
            <a:endParaRPr lang="fr-FR" sz="1400" u="sng" dirty="0"/>
          </a:p>
          <a:p>
            <a:pPr marL="171450" indent="-171450">
              <a:buFont typeface="Arial" panose="020B0604020202020204" pitchFamily="34" charset="0"/>
              <a:buChar char="•"/>
            </a:pPr>
            <a:r>
              <a:rPr lang="fr-FR" sz="1400" dirty="0"/>
              <a:t>241 lignes pour 32 colonnes</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Une colonne complètement vide</a:t>
            </a:r>
          </a:p>
          <a:p>
            <a:endParaRPr lang="fr-FR" sz="1400" dirty="0"/>
          </a:p>
          <a:p>
            <a:pPr marL="171450" indent="-171450">
              <a:buFont typeface="Arial" panose="020B0604020202020204" pitchFamily="34" charset="0"/>
              <a:buChar char="•"/>
            </a:pPr>
            <a:r>
              <a:rPr lang="fr-FR" sz="1400" dirty="0"/>
              <a:t>4 colonnes complètes</a:t>
            </a:r>
          </a:p>
          <a:p>
            <a:endParaRPr lang="fr-FR" sz="1400" dirty="0"/>
          </a:p>
          <a:p>
            <a:pPr marL="171450" indent="-171450">
              <a:buFont typeface="Arial" panose="020B0604020202020204" pitchFamily="34" charset="0"/>
              <a:buChar char="•"/>
            </a:pPr>
            <a:r>
              <a:rPr lang="fr-FR" sz="1400" dirty="0"/>
              <a:t>Pourcentage total de valeurs manquantes : 30.89%</a:t>
            </a:r>
          </a:p>
          <a:p>
            <a:endParaRPr lang="fr-FR" sz="1400" dirty="0"/>
          </a:p>
          <a:p>
            <a:pPr marL="171450" indent="-171450">
              <a:buFont typeface="Arial" panose="020B0604020202020204" pitchFamily="34" charset="0"/>
              <a:buChar char="•"/>
            </a:pPr>
            <a:r>
              <a:rPr lang="fr-FR" sz="1400" dirty="0"/>
              <a:t>Zéro doublon</a:t>
            </a:r>
          </a:p>
        </p:txBody>
      </p:sp>
    </p:spTree>
    <p:extLst>
      <p:ext uri="{BB962C8B-B14F-4D97-AF65-F5344CB8AC3E}">
        <p14:creationId xmlns:p14="http://schemas.microsoft.com/office/powerpoint/2010/main" val="225254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9CA05-9E3E-2792-B901-842606100368}"/>
              </a:ext>
            </a:extLst>
          </p:cNvPr>
          <p:cNvSpPr>
            <a:spLocks noGrp="1"/>
          </p:cNvSpPr>
          <p:nvPr>
            <p:ph type="title"/>
          </p:nvPr>
        </p:nvSpPr>
        <p:spPr>
          <a:xfrm>
            <a:off x="0" y="0"/>
            <a:ext cx="9144000" cy="1196752"/>
          </a:xfrm>
          <a:solidFill>
            <a:schemeClr val="accent6">
              <a:lumMod val="20000"/>
              <a:lumOff val="80000"/>
            </a:schemeClr>
          </a:solidFill>
        </p:spPr>
        <p:txBody>
          <a:bodyPr/>
          <a:lstStyle/>
          <a:p>
            <a:r>
              <a:rPr lang="fr-FR" dirty="0"/>
              <a:t>Structure et qualité des Données</a:t>
            </a:r>
            <a:br>
              <a:rPr lang="fr-FR" dirty="0"/>
            </a:br>
            <a:endParaRPr lang="fr-FR" dirty="0"/>
          </a:p>
        </p:txBody>
      </p:sp>
      <p:pic>
        <p:nvPicPr>
          <p:cNvPr id="6" name="Espace réservé du contenu 5">
            <a:extLst>
              <a:ext uri="{FF2B5EF4-FFF2-40B4-BE49-F238E27FC236}">
                <a16:creationId xmlns:a16="http://schemas.microsoft.com/office/drawing/2014/main" id="{DBA30451-3A33-2B28-3AB9-79B73D84A70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635896" y="1196752"/>
            <a:ext cx="5508104" cy="5661248"/>
          </a:xfrm>
        </p:spPr>
      </p:pic>
      <p:sp>
        <p:nvSpPr>
          <p:cNvPr id="4" name="Rectangle : coins arrondis 3">
            <a:extLst>
              <a:ext uri="{FF2B5EF4-FFF2-40B4-BE49-F238E27FC236}">
                <a16:creationId xmlns:a16="http://schemas.microsoft.com/office/drawing/2014/main" id="{662E6C4F-0FDC-AF7F-B9A7-5DCF5A49C289}"/>
              </a:ext>
            </a:extLst>
          </p:cNvPr>
          <p:cNvSpPr/>
          <p:nvPr/>
        </p:nvSpPr>
        <p:spPr>
          <a:xfrm>
            <a:off x="0" y="1214775"/>
            <a:ext cx="3779912" cy="5643225"/>
          </a:xfrm>
          <a:prstGeom prst="roundRect">
            <a:avLst/>
          </a:prstGeom>
          <a:solidFill>
            <a:srgbClr val="486F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dirty="0" err="1"/>
              <a:t>EdstatsCountry_Series</a:t>
            </a:r>
            <a:r>
              <a:rPr lang="fr-FR" sz="2000" dirty="0"/>
              <a:t> </a:t>
            </a:r>
          </a:p>
          <a:p>
            <a:pPr algn="ctr"/>
            <a:endParaRPr lang="fr-FR" dirty="0"/>
          </a:p>
          <a:p>
            <a:pPr algn="ctr"/>
            <a:r>
              <a:rPr lang="fr-FR" sz="1600" u="sng" dirty="0"/>
              <a:t>Lien entre les séries d'indicateurs et les pays (Country)</a:t>
            </a:r>
          </a:p>
          <a:p>
            <a:pPr algn="ctr"/>
            <a:endParaRPr lang="fr-FR" sz="1600" u="sng" dirty="0"/>
          </a:p>
          <a:p>
            <a:pPr marL="171450" indent="-171450">
              <a:buFont typeface="Arial" panose="020B0604020202020204" pitchFamily="34" charset="0"/>
              <a:buChar char="•"/>
            </a:pPr>
            <a:r>
              <a:rPr lang="fr-FR" sz="1400" dirty="0"/>
              <a:t>613 lignes pour 4 colonnes</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Une colonne complètement vide</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Pourcentage total de valeurs manquantes : 25.00% (avant suppression de la colonne vide)</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Zéro doublon</a:t>
            </a:r>
          </a:p>
        </p:txBody>
      </p:sp>
    </p:spTree>
    <p:extLst>
      <p:ext uri="{BB962C8B-B14F-4D97-AF65-F5344CB8AC3E}">
        <p14:creationId xmlns:p14="http://schemas.microsoft.com/office/powerpoint/2010/main" val="1688004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999CC-2168-A8A4-CA4F-4FBFB97E4619}"/>
              </a:ext>
            </a:extLst>
          </p:cNvPr>
          <p:cNvSpPr>
            <a:spLocks noGrp="1"/>
          </p:cNvSpPr>
          <p:nvPr>
            <p:ph type="title"/>
          </p:nvPr>
        </p:nvSpPr>
        <p:spPr>
          <a:xfrm>
            <a:off x="0" y="0"/>
            <a:ext cx="9144000" cy="620688"/>
          </a:xfrm>
          <a:solidFill>
            <a:schemeClr val="accent6">
              <a:lumMod val="20000"/>
              <a:lumOff val="80000"/>
            </a:schemeClr>
          </a:solidFill>
        </p:spPr>
        <p:txBody>
          <a:bodyPr>
            <a:normAutofit/>
          </a:bodyPr>
          <a:lstStyle/>
          <a:p>
            <a:r>
              <a:rPr lang="fr-FR" dirty="0"/>
              <a:t>Structure et qualité des Données</a:t>
            </a:r>
          </a:p>
        </p:txBody>
      </p:sp>
      <p:pic>
        <p:nvPicPr>
          <p:cNvPr id="6" name="Espace réservé du contenu 5">
            <a:extLst>
              <a:ext uri="{FF2B5EF4-FFF2-40B4-BE49-F238E27FC236}">
                <a16:creationId xmlns:a16="http://schemas.microsoft.com/office/drawing/2014/main" id="{535AC572-88E3-AAA0-1A7F-5117133C2C5E}"/>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51920" y="620688"/>
            <a:ext cx="5292080" cy="6237312"/>
          </a:xfrm>
        </p:spPr>
      </p:pic>
      <p:sp>
        <p:nvSpPr>
          <p:cNvPr id="4" name="Rectangle : coins arrondis 3">
            <a:extLst>
              <a:ext uri="{FF2B5EF4-FFF2-40B4-BE49-F238E27FC236}">
                <a16:creationId xmlns:a16="http://schemas.microsoft.com/office/drawing/2014/main" id="{11244492-97D6-BAAA-E542-7FF005312EED}"/>
              </a:ext>
            </a:extLst>
          </p:cNvPr>
          <p:cNvSpPr/>
          <p:nvPr/>
        </p:nvSpPr>
        <p:spPr>
          <a:xfrm>
            <a:off x="0" y="620688"/>
            <a:ext cx="3851920" cy="6237312"/>
          </a:xfrm>
          <a:prstGeom prst="roundRect">
            <a:avLst/>
          </a:prstGeom>
          <a:solidFill>
            <a:srgbClr val="486F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err="1"/>
              <a:t>EdstatsFoot_Note</a:t>
            </a:r>
            <a:r>
              <a:rPr lang="fr-FR" sz="2000" b="1" dirty="0"/>
              <a:t> </a:t>
            </a:r>
          </a:p>
          <a:p>
            <a:pPr algn="ctr"/>
            <a:endParaRPr lang="fr-FR" sz="2000" b="1" u="sng" dirty="0"/>
          </a:p>
          <a:p>
            <a:pPr algn="ctr"/>
            <a:r>
              <a:rPr lang="fr-FR" sz="1600" u="sng" dirty="0"/>
              <a:t>Notes explicatives et des précisions pour certains indicateurs</a:t>
            </a:r>
          </a:p>
          <a:p>
            <a:pPr algn="ctr"/>
            <a:endParaRPr lang="fr-FR" sz="1600" u="sng" dirty="0"/>
          </a:p>
          <a:p>
            <a:pPr marL="171450" indent="-171450">
              <a:buFont typeface="Arial" panose="020B0604020202020204" pitchFamily="34" charset="0"/>
              <a:buChar char="•"/>
            </a:pPr>
            <a:r>
              <a:rPr lang="fr-FR" sz="1400" dirty="0"/>
              <a:t>643 638 lignes pour 5 colonnes</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Pourcentage total de valeurs manquantes : 16.67% (avant suppression de la colonne vide)</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Zéro doublon</a:t>
            </a:r>
          </a:p>
        </p:txBody>
      </p:sp>
    </p:spTree>
    <p:extLst>
      <p:ext uri="{BB962C8B-B14F-4D97-AF65-F5344CB8AC3E}">
        <p14:creationId xmlns:p14="http://schemas.microsoft.com/office/powerpoint/2010/main" val="182469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9CB45-26E8-4DD8-B21A-835FAAFA4071}"/>
              </a:ext>
            </a:extLst>
          </p:cNvPr>
          <p:cNvSpPr>
            <a:spLocks noGrp="1"/>
          </p:cNvSpPr>
          <p:nvPr>
            <p:ph type="title"/>
          </p:nvPr>
        </p:nvSpPr>
        <p:spPr>
          <a:xfrm>
            <a:off x="0" y="0"/>
            <a:ext cx="9144000" cy="620688"/>
          </a:xfrm>
          <a:solidFill>
            <a:schemeClr val="accent6">
              <a:lumMod val="20000"/>
              <a:lumOff val="80000"/>
            </a:schemeClr>
          </a:solidFill>
        </p:spPr>
        <p:txBody>
          <a:bodyPr>
            <a:normAutofit fontScale="90000"/>
          </a:bodyPr>
          <a:lstStyle/>
          <a:p>
            <a:br>
              <a:rPr lang="fr-FR" dirty="0"/>
            </a:br>
            <a:r>
              <a:rPr lang="fr-FR" dirty="0"/>
              <a:t>Structure et qualité des Données</a:t>
            </a:r>
          </a:p>
        </p:txBody>
      </p:sp>
      <p:pic>
        <p:nvPicPr>
          <p:cNvPr id="6" name="Espace réservé du contenu 5">
            <a:extLst>
              <a:ext uri="{FF2B5EF4-FFF2-40B4-BE49-F238E27FC236}">
                <a16:creationId xmlns:a16="http://schemas.microsoft.com/office/drawing/2014/main" id="{DEB9FC66-5061-A277-6970-3238467FF25F}"/>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283968" y="620688"/>
            <a:ext cx="4860031" cy="6191672"/>
          </a:xfrm>
        </p:spPr>
      </p:pic>
      <p:sp>
        <p:nvSpPr>
          <p:cNvPr id="3" name="Rectangle : coins arrondis 2">
            <a:extLst>
              <a:ext uri="{FF2B5EF4-FFF2-40B4-BE49-F238E27FC236}">
                <a16:creationId xmlns:a16="http://schemas.microsoft.com/office/drawing/2014/main" id="{608D04A8-08F6-F2F4-A0E4-ADF58742352F}"/>
              </a:ext>
            </a:extLst>
          </p:cNvPr>
          <p:cNvSpPr/>
          <p:nvPr/>
        </p:nvSpPr>
        <p:spPr>
          <a:xfrm>
            <a:off x="0" y="620688"/>
            <a:ext cx="4283968" cy="6237312"/>
          </a:xfrm>
          <a:prstGeom prst="roundRect">
            <a:avLst/>
          </a:prstGeom>
          <a:solidFill>
            <a:srgbClr val="486F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chemeClr val="tx1">
                    <a:lumMod val="95000"/>
                    <a:lumOff val="5000"/>
                  </a:schemeClr>
                </a:solidFill>
              </a:rPr>
              <a:t>EdstatsData</a:t>
            </a:r>
            <a:r>
              <a:rPr lang="fr-FR" sz="2000" b="1" dirty="0">
                <a:solidFill>
                  <a:schemeClr val="tx1">
                    <a:lumMod val="95000"/>
                    <a:lumOff val="5000"/>
                  </a:schemeClr>
                </a:solidFill>
              </a:rPr>
              <a:t> </a:t>
            </a:r>
          </a:p>
          <a:p>
            <a:pPr algn="ctr"/>
            <a:endParaRPr lang="fr-FR" dirty="0"/>
          </a:p>
          <a:p>
            <a:pPr algn="ctr"/>
            <a:r>
              <a:rPr lang="fr-FR" sz="1600" u="sng" dirty="0"/>
              <a:t>Données principales de chaque indicateur par pays et par année, et est le fichier central pour l'analyse</a:t>
            </a:r>
          </a:p>
          <a:p>
            <a:pPr algn="ctr"/>
            <a:endParaRPr lang="fr-FR" sz="1600" u="sng" dirty="0"/>
          </a:p>
          <a:p>
            <a:pPr marL="171450" indent="-171450">
              <a:buFont typeface="Arial" panose="020B0604020202020204" pitchFamily="34" charset="0"/>
              <a:buChar char="•"/>
            </a:pPr>
            <a:r>
              <a:rPr lang="fr-FR" sz="1400" dirty="0"/>
              <a:t>886 930 lignes pour 70 colonnes</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Colonnes Années de 1970 à 21OO</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4 premières colonnes sans aucunes valeurs manquantes</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Une colonne entièrement vide </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Pourcentage total de valeurs manquantes : 86.10%</a:t>
            </a:r>
          </a:p>
          <a:p>
            <a:pPr marL="171450" indent="-171450">
              <a:buFont typeface="Arial" panose="020B0604020202020204" pitchFamily="34" charset="0"/>
              <a:buChar char="•"/>
            </a:pPr>
            <a:endParaRPr lang="fr-FR" sz="1400" dirty="0"/>
          </a:p>
          <a:p>
            <a:pPr marL="171450" indent="-171450">
              <a:buFont typeface="Arial" panose="020B0604020202020204" pitchFamily="34" charset="0"/>
              <a:buChar char="•"/>
            </a:pPr>
            <a:r>
              <a:rPr lang="fr-FR" sz="1400" dirty="0"/>
              <a:t>Zéro doublon</a:t>
            </a:r>
          </a:p>
        </p:txBody>
      </p:sp>
    </p:spTree>
    <p:extLst>
      <p:ext uri="{BB962C8B-B14F-4D97-AF65-F5344CB8AC3E}">
        <p14:creationId xmlns:p14="http://schemas.microsoft.com/office/powerpoint/2010/main" val="3908039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e">
  <a:themeElements>
    <a:clrScheme name="Essentie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rigine">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e">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0</TotalTime>
  <Words>1922</Words>
  <Application>Microsoft Office PowerPoint</Application>
  <PresentationFormat>Affichage à l'écran (4:3)</PresentationFormat>
  <Paragraphs>350</Paragraphs>
  <Slides>38</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38</vt:i4>
      </vt:variant>
    </vt:vector>
  </HeadingPairs>
  <TitlesOfParts>
    <vt:vector size="45" baseType="lpstr">
      <vt:lpstr>Arial</vt:lpstr>
      <vt:lpstr>Bookman Old Style</vt:lpstr>
      <vt:lpstr>Calibri</vt:lpstr>
      <vt:lpstr>Gill Sans MT</vt:lpstr>
      <vt:lpstr>Wingdings</vt:lpstr>
      <vt:lpstr>Wingdings 3</vt:lpstr>
      <vt:lpstr>Origine</vt:lpstr>
      <vt:lpstr>    Analyse exploratoire de données pour l'expansion internationale de Academy  </vt:lpstr>
      <vt:lpstr>Problématique </vt:lpstr>
      <vt:lpstr>Objectifs </vt:lpstr>
      <vt:lpstr>Présentation PowerPoint</vt:lpstr>
      <vt:lpstr>Structure et qualité des Données </vt:lpstr>
      <vt:lpstr>Structure et qualité des Données </vt:lpstr>
      <vt:lpstr>Structure et qualité des Données </vt:lpstr>
      <vt:lpstr>Structure et qualité des Données</vt:lpstr>
      <vt:lpstr> Structure et qualité des Données</vt:lpstr>
      <vt:lpstr>Présentation PowerPoint</vt:lpstr>
      <vt:lpstr>Exploration Géographique</vt:lpstr>
      <vt:lpstr>Exploration Géographique</vt:lpstr>
      <vt:lpstr>Exploration des indicateurs </vt:lpstr>
      <vt:lpstr>Exploration des données par année</vt:lpstr>
      <vt:lpstr>Exploration des données par pays </vt:lpstr>
      <vt:lpstr>Présentation PowerPoint</vt:lpstr>
      <vt:lpstr>Choix des indicateurs</vt:lpstr>
      <vt:lpstr>Filtrage de EdstatsData en fonction des indicateurs</vt:lpstr>
      <vt:lpstr>Filtrage sur la dernière valeur valide de l'indicateur</vt:lpstr>
      <vt:lpstr>Histogrammes – Boxplots – Corrélations</vt:lpstr>
      <vt:lpstr>Histogrammes – Boxplots – Corrélations</vt:lpstr>
      <vt:lpstr>  Histogrammes – Boxplots – Corrélations</vt:lpstr>
      <vt:lpstr>Histogrammes – Boxplots – Corrélations</vt:lpstr>
      <vt:lpstr>Réduction des indicateurs</vt:lpstr>
      <vt:lpstr>Dispersion</vt:lpstr>
      <vt:lpstr>Exemple de statistiques descriptives par région pour l’accès à internet</vt:lpstr>
      <vt:lpstr>Les régions a fort potentiel</vt:lpstr>
      <vt:lpstr>Les pays à fort potentiel</vt:lpstr>
      <vt:lpstr>Top 10 des pays à fort potentiel</vt:lpstr>
      <vt:lpstr>Pour chacun de ces pays, quel sera l’évolution du taux d’inscription des d’étudiants?</vt:lpstr>
      <vt:lpstr>Pour chacun de ces pays, quel sera l’évolution du nombre d’étudiants inscrits (Erlmt)?</vt:lpstr>
      <vt:lpstr>Pour chacun de ces pays, quel sera l’évolution du taux d’inscription des lycéens?</vt:lpstr>
      <vt:lpstr>Pour chacun de ces pays, quel sera l’évolution de l’accès à internet?</vt:lpstr>
      <vt:lpstr>Pour chacun de ces pays, quel sera l’évolution des ordinateurs?</vt:lpstr>
      <vt:lpstr>Pour chacun de ces pays, quel sera l’évolution de sa population?</vt:lpstr>
      <vt:lpstr>Pour chacun de ces pays, quel sera l’évolution de son PIB?</vt:lpstr>
      <vt:lpstr>Présentation PowerPoint</vt:lpstr>
      <vt:lpstr>Dans quels pays Academy doit s’installer en priorité?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Analysez des données de systèmes éducatifs 13/08/19</dc:title>
  <dc:creator>Maryse</dc:creator>
  <cp:lastModifiedBy>MATY KANE</cp:lastModifiedBy>
  <cp:revision>17</cp:revision>
  <dcterms:created xsi:type="dcterms:W3CDTF">2019-08-13T09:20:19Z</dcterms:created>
  <dcterms:modified xsi:type="dcterms:W3CDTF">2024-11-16T14:07:18Z</dcterms:modified>
</cp:coreProperties>
</file>